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0" r:id="rId3"/>
    <p:sldId id="327" r:id="rId4"/>
    <p:sldId id="321" r:id="rId5"/>
    <p:sldId id="322" r:id="rId6"/>
    <p:sldId id="328" r:id="rId7"/>
    <p:sldId id="323" r:id="rId8"/>
    <p:sldId id="324" r:id="rId9"/>
    <p:sldId id="325" r:id="rId10"/>
    <p:sldId id="326" r:id="rId11"/>
    <p:sldId id="329" r:id="rId12"/>
    <p:sldId id="330" r:id="rId13"/>
    <p:sldId id="297" r:id="rId14"/>
    <p:sldId id="298" r:id="rId15"/>
    <p:sldId id="313" r:id="rId16"/>
    <p:sldId id="314" r:id="rId17"/>
    <p:sldId id="315" r:id="rId18"/>
    <p:sldId id="316" r:id="rId19"/>
    <p:sldId id="317" r:id="rId20"/>
    <p:sldId id="309" r:id="rId21"/>
    <p:sldId id="310" r:id="rId22"/>
    <p:sldId id="259" r:id="rId23"/>
    <p:sldId id="258" r:id="rId24"/>
    <p:sldId id="260" r:id="rId25"/>
    <p:sldId id="284" r:id="rId26"/>
    <p:sldId id="283" r:id="rId27"/>
    <p:sldId id="285" r:id="rId28"/>
    <p:sldId id="286" r:id="rId29"/>
    <p:sldId id="287" r:id="rId30"/>
    <p:sldId id="288" r:id="rId31"/>
    <p:sldId id="289" r:id="rId32"/>
    <p:sldId id="294" r:id="rId33"/>
    <p:sldId id="311" r:id="rId34"/>
    <p:sldId id="292" r:id="rId35"/>
    <p:sldId id="293" r:id="rId36"/>
    <p:sldId id="318" r:id="rId37"/>
    <p:sldId id="31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5" autoAdjust="0"/>
    <p:restoredTop sz="94660"/>
  </p:normalViewPr>
  <p:slideViewPr>
    <p:cSldViewPr>
      <p:cViewPr varScale="1">
        <p:scale>
          <a:sx n="76" d="100"/>
          <a:sy n="76" d="100"/>
        </p:scale>
        <p:origin x="95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9/10/2020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56CA3834-6F0B-460D-A857-785C65A473FC}" type="slidenum">
              <a:rPr lang="en-US" altLang="zh-CN" sz="1200"/>
              <a:pPr eaLnBrk="1" hangingPunct="1"/>
              <a:t>26</a:t>
            </a:fld>
            <a:endParaRPr lang="en-US" altLang="zh-CN" sz="1200"/>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21261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01353B3C-F5E9-4CE9-839D-586B16E9ED52}" type="slidenum">
              <a:rPr lang="en-US" altLang="zh-CN" sz="1200"/>
              <a:pPr eaLnBrk="1" hangingPunct="1"/>
              <a:t>27</a:t>
            </a:fld>
            <a:endParaRPr lang="en-US" altLang="zh-CN" sz="1200"/>
          </a:p>
        </p:txBody>
      </p:sp>
      <p:sp>
        <p:nvSpPr>
          <p:cNvPr id="119811" name="Rectangle 2050"/>
          <p:cNvSpPr>
            <a:spLocks noGrp="1" noRot="1" noChangeAspect="1" noChangeArrowheads="1" noTextEdit="1"/>
          </p:cNvSpPr>
          <p:nvPr>
            <p:ph type="sldImg"/>
          </p:nvPr>
        </p:nvSpPr>
        <p:spPr>
          <a:ln/>
        </p:spPr>
      </p:sp>
      <p:sp>
        <p:nvSpPr>
          <p:cNvPr id="1198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09986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B7C39690-1455-44A8-BE54-DB95EFFB37A5}" type="slidenum">
              <a:rPr lang="en-US" altLang="zh-CN" sz="1200"/>
              <a:pPr eaLnBrk="1" hangingPunct="1"/>
              <a:t>28</a:t>
            </a:fld>
            <a:endParaRPr lang="en-US" altLang="zh-CN"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27952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DBD3997B-8831-4EF6-BB16-2B43D18557CF}" type="slidenum">
              <a:rPr lang="en-US" altLang="zh-CN" sz="1200"/>
              <a:pPr eaLnBrk="1" hangingPunct="1"/>
              <a:t>29</a:t>
            </a:fld>
            <a:endParaRPr lang="en-US" altLang="zh-CN"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52857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FAED51E7-3410-414E-A1C3-09834AFB1FC3}" type="slidenum">
              <a:rPr lang="en-US" altLang="zh-CN" sz="1200"/>
              <a:pPr eaLnBrk="1" hangingPunct="1"/>
              <a:t>30</a:t>
            </a:fld>
            <a:endParaRPr lang="en-US" altLang="zh-CN"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67376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fld id="{1E32857D-C952-41CE-BD13-6284027C362C}" type="slidenum">
              <a:rPr lang="en-US" altLang="zh-CN" sz="1200"/>
              <a:pPr eaLnBrk="1" hangingPunct="1"/>
              <a:t>34</a:t>
            </a:fld>
            <a:endParaRPr lang="en-US" altLang="zh-CN"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14093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9/10/2020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9/10/2020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9/10/2020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9/10/2020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9/10/2020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9/10/2020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9/10/2020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9/10/2020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upload.wikimedia.org/wikipedia/commons/e/ee/2d-bravais.sv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2)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Important things in this course</a:t>
            </a:r>
            <a:endParaRPr lang="en-US" dirty="0"/>
          </a:p>
        </p:txBody>
      </p:sp>
      <p:sp>
        <p:nvSpPr>
          <p:cNvPr id="3" name="内容占位符 2"/>
          <p:cNvSpPr>
            <a:spLocks noGrp="1"/>
          </p:cNvSpPr>
          <p:nvPr>
            <p:ph idx="1"/>
          </p:nvPr>
        </p:nvSpPr>
        <p:spPr/>
        <p:txBody>
          <a:bodyPr>
            <a:normAutofit lnSpcReduction="10000"/>
          </a:bodyPr>
          <a:lstStyle/>
          <a:p>
            <a:pPr lvl="0"/>
            <a:r>
              <a:rPr lang="en-US" dirty="0"/>
              <a:t>What are the outstanding challenges? </a:t>
            </a:r>
            <a:endParaRPr lang="en-US" dirty="0" smtClean="0"/>
          </a:p>
          <a:p>
            <a:pPr lvl="0"/>
            <a:r>
              <a:rPr lang="en-US" dirty="0" smtClean="0"/>
              <a:t>Which </a:t>
            </a:r>
            <a:r>
              <a:rPr lang="en-US" dirty="0"/>
              <a:t>properties can't we simulate? </a:t>
            </a:r>
            <a:endParaRPr lang="en-US" dirty="0" smtClean="0"/>
          </a:p>
          <a:p>
            <a:pPr lvl="0"/>
            <a:r>
              <a:rPr lang="en-US" dirty="0" smtClean="0"/>
              <a:t>Classical </a:t>
            </a:r>
            <a:r>
              <a:rPr lang="en-US" dirty="0"/>
              <a:t>simulations of simple properties are in relatively good shape unless you have a system that requires many particles or long time scales. (For example, the propagation of a crack, the movements of proteins etc.) </a:t>
            </a:r>
            <a:endParaRPr lang="en-US" dirty="0" smtClean="0"/>
          </a:p>
          <a:p>
            <a:pPr lvl="0"/>
            <a:r>
              <a:rPr lang="en-US" dirty="0" smtClean="0"/>
              <a:t>Quantum </a:t>
            </a:r>
            <a:r>
              <a:rPr lang="en-US" dirty="0"/>
              <a:t>systems </a:t>
            </a:r>
            <a:r>
              <a:rPr lang="en-US" dirty="0" smtClean="0"/>
              <a:t>(correct </a:t>
            </a:r>
            <a:r>
              <a:rPr lang="en-US" dirty="0"/>
              <a:t>theory for microscopic phenomena) are much </a:t>
            </a:r>
            <a:r>
              <a:rPr lang="en-US" dirty="0" smtClean="0"/>
              <a:t>harder</a:t>
            </a:r>
            <a:r>
              <a:rPr lang="en-US" dirty="0"/>
              <a:t>!</a:t>
            </a:r>
          </a:p>
          <a:p>
            <a:endParaRPr lang="en-US" dirty="0"/>
          </a:p>
        </p:txBody>
      </p:sp>
    </p:spTree>
    <p:extLst>
      <p:ext uri="{BB962C8B-B14F-4D97-AF65-F5344CB8AC3E}">
        <p14:creationId xmlns:p14="http://schemas.microsoft.com/office/powerpoint/2010/main" val="74376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Arrangement of the course</a:t>
            </a:r>
            <a:endParaRPr lang="zh-CN" altLang="en-US" dirty="0"/>
          </a:p>
        </p:txBody>
      </p:sp>
      <p:sp>
        <p:nvSpPr>
          <p:cNvPr id="3" name="Content Placeholder 2"/>
          <p:cNvSpPr>
            <a:spLocks noGrp="1"/>
          </p:cNvSpPr>
          <p:nvPr>
            <p:ph idx="1"/>
          </p:nvPr>
        </p:nvSpPr>
        <p:spPr/>
        <p:txBody>
          <a:bodyPr>
            <a:normAutofit fontScale="85000" lnSpcReduction="10000"/>
          </a:bodyPr>
          <a:lstStyle/>
          <a:p>
            <a:r>
              <a:rPr lang="en-US" altLang="zh-CN" dirty="0" smtClean="0"/>
              <a:t>We’ll try to learn how to optimize the total energy of a many-body system with conjugate gradient and steepest decent method.</a:t>
            </a:r>
          </a:p>
          <a:p>
            <a:pPr lvl="1"/>
            <a:r>
              <a:rPr lang="en-US" altLang="zh-CN" dirty="0" smtClean="0"/>
              <a:t>However, you need knowledge in the simulation cells and periodic boundary conditions</a:t>
            </a:r>
          </a:p>
          <a:p>
            <a:pPr lvl="1"/>
            <a:r>
              <a:rPr lang="en-US" altLang="zh-CN" dirty="0" smtClean="0"/>
              <a:t>Only covered in solid state physics class…We are ahead of them.</a:t>
            </a:r>
          </a:p>
          <a:p>
            <a:r>
              <a:rPr lang="en-US" altLang="zh-CN" dirty="0" smtClean="0"/>
              <a:t>Therefore, we’ll briefly introduce the fundamentals in crystal to help you go through project A. </a:t>
            </a:r>
          </a:p>
          <a:p>
            <a:pPr lvl="1"/>
            <a:r>
              <a:rPr lang="en-US" altLang="zh-CN" dirty="0" smtClean="0"/>
              <a:t>What if I am an astrophysics or particle physics lover?</a:t>
            </a:r>
          </a:p>
          <a:p>
            <a:pPr lvl="2"/>
            <a:r>
              <a:rPr lang="en-US" altLang="zh-CN" dirty="0" smtClean="0"/>
              <a:t>The optimization scheme also works for other systems	</a:t>
            </a:r>
          </a:p>
          <a:p>
            <a:pPr lvl="2"/>
            <a:endParaRPr lang="zh-CN" altLang="en-US" dirty="0"/>
          </a:p>
        </p:txBody>
      </p:sp>
    </p:spTree>
    <p:extLst>
      <p:ext uri="{BB962C8B-B14F-4D97-AF65-F5344CB8AC3E}">
        <p14:creationId xmlns:p14="http://schemas.microsoft.com/office/powerpoint/2010/main" val="59656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en-US" altLang="zh-CN" dirty="0" smtClean="0"/>
              <a:t>Random processes</a:t>
            </a:r>
            <a:endParaRPr lang="zh-CN" altLang="en-US" dirty="0"/>
          </a:p>
        </p:txBody>
      </p:sp>
    </p:spTree>
    <p:extLst>
      <p:ext uri="{BB962C8B-B14F-4D97-AF65-F5344CB8AC3E}">
        <p14:creationId xmlns:p14="http://schemas.microsoft.com/office/powerpoint/2010/main" val="1205751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number generation	</a:t>
            </a:r>
          </a:p>
        </p:txBody>
      </p:sp>
      <p:sp>
        <p:nvSpPr>
          <p:cNvPr id="3" name="内容占位符 2"/>
          <p:cNvSpPr>
            <a:spLocks noGrp="1"/>
          </p:cNvSpPr>
          <p:nvPr>
            <p:ph idx="1"/>
          </p:nvPr>
        </p:nvSpPr>
        <p:spPr/>
        <p:txBody>
          <a:bodyPr>
            <a:normAutofit fontScale="70000" lnSpcReduction="20000"/>
          </a:bodyPr>
          <a:lstStyle/>
          <a:p>
            <a:r>
              <a:rPr lang="en-US" dirty="0"/>
              <a:t>Randomness </a:t>
            </a:r>
          </a:p>
          <a:p>
            <a:pPr lvl="1"/>
            <a:r>
              <a:rPr lang="en-US" dirty="0"/>
              <a:t> a property of an infinite sequence </a:t>
            </a:r>
          </a:p>
          <a:p>
            <a:pPr lvl="2"/>
            <a:r>
              <a:rPr lang="en-US" i="1" dirty="0"/>
              <a:t>x</a:t>
            </a:r>
            <a:r>
              <a:rPr lang="en-US" i="1" baseline="-25000" dirty="0"/>
              <a:t>i</a:t>
            </a:r>
            <a:r>
              <a:rPr lang="en-US" dirty="0"/>
              <a:t> with </a:t>
            </a:r>
            <a:r>
              <a:rPr lang="en-US" i="1" dirty="0" err="1"/>
              <a:t>i</a:t>
            </a:r>
            <a:r>
              <a:rPr lang="en-US" dirty="0"/>
              <a:t> = 1, 2, . . . . </a:t>
            </a:r>
          </a:p>
          <a:p>
            <a:pPr lvl="2"/>
            <a:r>
              <a:rPr lang="en-US" dirty="0"/>
              <a:t>Impossible to tell whether a single number is random or not. </a:t>
            </a:r>
          </a:p>
          <a:p>
            <a:pPr lvl="2"/>
            <a:r>
              <a:rPr lang="en-US" dirty="0"/>
              <a:t>A negative property, it is the absence of any order. </a:t>
            </a:r>
          </a:p>
          <a:p>
            <a:r>
              <a:rPr lang="en-US" dirty="0"/>
              <a:t>Uniform distribution</a:t>
            </a:r>
          </a:p>
          <a:p>
            <a:pPr lvl="1"/>
            <a:r>
              <a:rPr lang="en-US" dirty="0"/>
              <a:t>Uniformly distributed in the range of (0,1) or (1, 2</a:t>
            </a:r>
            <a:r>
              <a:rPr lang="en-US" baseline="30000" dirty="0"/>
              <a:t>M</a:t>
            </a:r>
            <a:r>
              <a:rPr lang="en-US" dirty="0"/>
              <a:t>)</a:t>
            </a:r>
          </a:p>
          <a:p>
            <a:pPr lvl="1"/>
            <a:r>
              <a:rPr lang="en-US" dirty="0"/>
              <a:t>The prediction of </a:t>
            </a:r>
            <a:r>
              <a:rPr lang="en-US" dirty="0" smtClean="0"/>
              <a:t>a very </a:t>
            </a:r>
            <a:r>
              <a:rPr lang="en-US" dirty="0"/>
              <a:t>smart person is not better than average. </a:t>
            </a:r>
          </a:p>
          <a:p>
            <a:pPr lvl="2"/>
            <a:r>
              <a:rPr lang="en-US" altLang="zh-CN" dirty="0"/>
              <a:t>Rock paper scissor game. </a:t>
            </a:r>
          </a:p>
          <a:p>
            <a:pPr lvl="2"/>
            <a:r>
              <a:rPr lang="en-US" dirty="0"/>
              <a:t>John Nash’s equilibria: a mix of strategies always exists where no single player can do any better by changing their own strategy alone. </a:t>
            </a:r>
            <a:endParaRPr lang="en-US" altLang="zh-CN" dirty="0"/>
          </a:p>
          <a:p>
            <a:pPr lvl="2"/>
            <a:r>
              <a:rPr lang="en-US" dirty="0"/>
              <a:t>https://www.quantamagazine.org/the-game-theory-math-behind-rock-paper-scissors-20180402/</a:t>
            </a:r>
          </a:p>
          <a:p>
            <a:r>
              <a:rPr lang="en-US" dirty="0"/>
              <a:t>Question: Are there game without Nash’s equilibria?</a:t>
            </a:r>
          </a:p>
          <a:p>
            <a:r>
              <a:rPr lang="en-US" dirty="0"/>
              <a:t>Question: Can you generate true random numbers using a computer?</a:t>
            </a:r>
          </a:p>
          <a:p>
            <a:pPr lvl="1"/>
            <a:endParaRPr lang="en-US" dirty="0"/>
          </a:p>
        </p:txBody>
      </p:sp>
    </p:spTree>
    <p:extLst>
      <p:ext uri="{BB962C8B-B14F-4D97-AF65-F5344CB8AC3E}">
        <p14:creationId xmlns:p14="http://schemas.microsoft.com/office/powerpoint/2010/main" val="2100815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Desired properties of random numbers	</a:t>
            </a:r>
          </a:p>
        </p:txBody>
      </p:sp>
      <p:sp>
        <p:nvSpPr>
          <p:cNvPr id="3" name="内容占位符 2"/>
          <p:cNvSpPr>
            <a:spLocks noGrp="1"/>
          </p:cNvSpPr>
          <p:nvPr>
            <p:ph idx="1"/>
          </p:nvPr>
        </p:nvSpPr>
        <p:spPr/>
        <p:txBody>
          <a:bodyPr>
            <a:normAutofit fontScale="92500" lnSpcReduction="10000"/>
          </a:bodyPr>
          <a:lstStyle/>
          <a:p>
            <a:pPr lvl="0"/>
            <a:r>
              <a:rPr lang="en-US" dirty="0"/>
              <a:t>Determinism. </a:t>
            </a:r>
          </a:p>
          <a:p>
            <a:pPr lvl="1"/>
            <a:r>
              <a:rPr lang="en-US" dirty="0"/>
              <a:t>odd property for a random sequence </a:t>
            </a:r>
          </a:p>
          <a:p>
            <a:pPr lvl="2"/>
            <a:r>
              <a:rPr lang="en-US" dirty="0"/>
              <a:t>if it is deterministic, one can predict with certainty the next number, if you know the algorithm. </a:t>
            </a:r>
          </a:p>
          <a:p>
            <a:pPr lvl="2"/>
            <a:r>
              <a:rPr lang="en-US" dirty="0"/>
              <a:t>Useful property for debugging! </a:t>
            </a:r>
          </a:p>
          <a:p>
            <a:pPr lvl="2"/>
            <a:r>
              <a:rPr lang="en-US" dirty="0"/>
              <a:t>Computers as they are now constructed are deterministic. </a:t>
            </a:r>
          </a:p>
          <a:p>
            <a:pPr lvl="2"/>
            <a:r>
              <a:rPr lang="en-US" dirty="0"/>
              <a:t>The only possibilities for randomness are to read an "external" device, </a:t>
            </a:r>
          </a:p>
          <a:p>
            <a:pPr lvl="3"/>
            <a:r>
              <a:rPr lang="en-US" dirty="0"/>
              <a:t>the microsecond clock or a very unreliable memory. </a:t>
            </a:r>
          </a:p>
          <a:p>
            <a:pPr lvl="2"/>
            <a:r>
              <a:rPr lang="en-US" dirty="0"/>
              <a:t>This is not done </a:t>
            </a:r>
          </a:p>
          <a:p>
            <a:pPr lvl="3"/>
            <a:r>
              <a:rPr lang="en-US" dirty="0"/>
              <a:t>too slow and too expensive. </a:t>
            </a:r>
          </a:p>
          <a:p>
            <a:pPr lvl="3"/>
            <a:r>
              <a:rPr lang="en-US" dirty="0"/>
              <a:t>Any other problems for such random numbers?</a:t>
            </a:r>
          </a:p>
          <a:p>
            <a:endParaRPr lang="en-US" dirty="0"/>
          </a:p>
        </p:txBody>
      </p:sp>
    </p:spTree>
    <p:extLst>
      <p:ext uri="{BB962C8B-B14F-4D97-AF65-F5344CB8AC3E}">
        <p14:creationId xmlns:p14="http://schemas.microsoft.com/office/powerpoint/2010/main" val="197000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Russian mathematician Ilya M. </a:t>
            </a:r>
            <a:r>
              <a:rPr lang="en-US" dirty="0" err="1"/>
              <a:t>Sobol</a:t>
            </a:r>
            <a:r>
              <a:rPr lang="en-US" dirty="0"/>
              <a:t>:</a:t>
            </a:r>
          </a:p>
          <a:p>
            <a:r>
              <a:rPr lang="en-US" dirty="0"/>
              <a:t>"A random variable that satisfactorily describes a physical quantity in one type of phenomenon may prove unsatisfactory when used to describe the same quantity in other phenomena".</a:t>
            </a:r>
          </a:p>
          <a:p>
            <a:r>
              <a:rPr lang="en-US" dirty="0"/>
              <a:t>Question: any other ways to generate random numbers, instead of reading external devices or using pseudo random number generators?</a:t>
            </a:r>
          </a:p>
          <a:p>
            <a:endParaRPr lang="en-US" dirty="0"/>
          </a:p>
        </p:txBody>
      </p:sp>
    </p:spTree>
    <p:extLst>
      <p:ext uri="{BB962C8B-B14F-4D97-AF65-F5344CB8AC3E}">
        <p14:creationId xmlns:p14="http://schemas.microsoft.com/office/powerpoint/2010/main" val="139291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Tables of Random Numbers</a:t>
            </a:r>
            <a:br>
              <a:rPr lang="en-US" b="1" dirty="0"/>
            </a:br>
            <a:endParaRPr lang="en-US" dirty="0"/>
          </a:p>
        </p:txBody>
      </p:sp>
      <p:sp>
        <p:nvSpPr>
          <p:cNvPr id="3" name="内容占位符 2"/>
          <p:cNvSpPr>
            <a:spLocks noGrp="1"/>
          </p:cNvSpPr>
          <p:nvPr>
            <p:ph idx="1"/>
          </p:nvPr>
        </p:nvSpPr>
        <p:spPr/>
        <p:txBody>
          <a:bodyPr>
            <a:normAutofit fontScale="92500" lnSpcReduction="10000"/>
          </a:bodyPr>
          <a:lstStyle/>
          <a:p>
            <a:r>
              <a:rPr lang="en-US" dirty="0"/>
              <a:t>Very simple </a:t>
            </a:r>
          </a:p>
          <a:p>
            <a:r>
              <a:rPr lang="en-US" dirty="0"/>
              <a:t>Just like shuffling cards.</a:t>
            </a:r>
          </a:p>
          <a:p>
            <a:r>
              <a:rPr lang="en-US" dirty="0"/>
              <a:t>Suppose: you write each number from 0 to 99 on a card, </a:t>
            </a:r>
          </a:p>
          <a:p>
            <a:r>
              <a:rPr lang="en-US" dirty="0"/>
              <a:t>put all the cards in a hat</a:t>
            </a:r>
          </a:p>
          <a:p>
            <a:r>
              <a:rPr lang="en-US" dirty="0"/>
              <a:t>shake it and draw all the cards from this hat one by one</a:t>
            </a:r>
          </a:p>
          <a:p>
            <a:r>
              <a:rPr lang="en-US" dirty="0"/>
              <a:t>you end up with a sequence of 100 random numbers. </a:t>
            </a:r>
          </a:p>
        </p:txBody>
      </p:sp>
    </p:spTree>
    <p:extLst>
      <p:ext uri="{BB962C8B-B14F-4D97-AF65-F5344CB8AC3E}">
        <p14:creationId xmlns:p14="http://schemas.microsoft.com/office/powerpoint/2010/main" val="1260984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To use these numbers in a program, </a:t>
            </a:r>
          </a:p>
          <a:p>
            <a:r>
              <a:rPr lang="en-US" dirty="0"/>
              <a:t>you can store them in memory </a:t>
            </a:r>
          </a:p>
          <a:p>
            <a:pPr lvl="1"/>
            <a:r>
              <a:rPr lang="en-US" dirty="0"/>
              <a:t>the same order in which they were picked from the hat</a:t>
            </a:r>
          </a:p>
          <a:p>
            <a:pPr lvl="1"/>
            <a:r>
              <a:rPr lang="en-US" dirty="0"/>
              <a:t>create a global variable to keep track the next random number that can be used from that table.</a:t>
            </a:r>
          </a:p>
          <a:p>
            <a:pPr lvl="1"/>
            <a:r>
              <a:rPr lang="en-US" dirty="0"/>
              <a:t>Problems of this method?</a:t>
            </a:r>
          </a:p>
          <a:p>
            <a:endParaRPr lang="en-US" dirty="0"/>
          </a:p>
        </p:txBody>
      </p:sp>
    </p:spTree>
    <p:extLst>
      <p:ext uri="{BB962C8B-B14F-4D97-AF65-F5344CB8AC3E}">
        <p14:creationId xmlns:p14="http://schemas.microsoft.com/office/powerpoint/2010/main" val="199207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Simple code:</a:t>
            </a:r>
          </a:p>
          <a:p>
            <a:pPr marL="0" indent="0">
              <a:buNone/>
            </a:pPr>
            <a:r>
              <a:rPr lang="en-US" dirty="0"/>
              <a:t>short rand[100] = {16, 55, 30, 12, 3, 92, ... }; </a:t>
            </a:r>
            <a:br>
              <a:rPr lang="en-US" dirty="0"/>
            </a:br>
            <a:r>
              <a:rPr lang="en-US" b="1" dirty="0" err="1"/>
              <a:t>int</a:t>
            </a:r>
            <a:r>
              <a:rPr lang="en-US" dirty="0"/>
              <a:t> counter = 0; </a:t>
            </a:r>
            <a:br>
              <a:rPr lang="en-US" dirty="0"/>
            </a:br>
            <a:r>
              <a:rPr lang="en-US" b="1" dirty="0" err="1"/>
              <a:t>int</a:t>
            </a:r>
            <a:r>
              <a:rPr lang="en-US" dirty="0"/>
              <a:t> N = 32; </a:t>
            </a:r>
            <a:br>
              <a:rPr lang="en-US" dirty="0"/>
            </a:br>
            <a:r>
              <a:rPr lang="en-US" b="1" dirty="0"/>
              <a:t>for</a:t>
            </a:r>
            <a:r>
              <a:rPr lang="en-US" dirty="0"/>
              <a:t> (</a:t>
            </a:r>
            <a:r>
              <a:rPr lang="en-US" b="1" dirty="0" err="1"/>
              <a:t>int</a:t>
            </a:r>
            <a:r>
              <a:rPr lang="en-US" dirty="0"/>
              <a:t> </a:t>
            </a:r>
            <a:r>
              <a:rPr lang="en-US" dirty="0" err="1"/>
              <a:t>i</a:t>
            </a:r>
            <a:r>
              <a:rPr lang="en-US" dirty="0"/>
              <a:t> = 0; </a:t>
            </a:r>
            <a:r>
              <a:rPr lang="en-US" dirty="0" err="1"/>
              <a:t>i</a:t>
            </a:r>
            <a:r>
              <a:rPr lang="en-US" dirty="0"/>
              <a:t> &lt; N; ++</a:t>
            </a:r>
            <a:r>
              <a:rPr lang="en-US" dirty="0" err="1"/>
              <a:t>i</a:t>
            </a:r>
            <a:r>
              <a:rPr lang="en-US" dirty="0"/>
              <a:t>) { </a:t>
            </a:r>
            <a:br>
              <a:rPr lang="en-US" dirty="0"/>
            </a:br>
            <a:r>
              <a:rPr lang="en-US" dirty="0"/>
              <a:t>short </a:t>
            </a:r>
            <a:r>
              <a:rPr lang="en-US" dirty="0" err="1"/>
              <a:t>randNumber</a:t>
            </a:r>
            <a:r>
              <a:rPr lang="en-US" dirty="0"/>
              <a:t> = rand[counter++]; </a:t>
            </a:r>
            <a:br>
              <a:rPr lang="en-US" dirty="0"/>
            </a:br>
            <a:r>
              <a:rPr lang="en-US" dirty="0"/>
              <a:t>... </a:t>
            </a:r>
            <a:br>
              <a:rPr lang="en-US" dirty="0"/>
            </a:br>
            <a:r>
              <a:rPr lang="en-US" dirty="0"/>
              <a:t>} </a:t>
            </a:r>
          </a:p>
          <a:p>
            <a:endParaRPr lang="en-US" dirty="0"/>
          </a:p>
        </p:txBody>
      </p:sp>
    </p:spTree>
    <p:extLst>
      <p:ext uri="{BB962C8B-B14F-4D97-AF65-F5344CB8AC3E}">
        <p14:creationId xmlns:p14="http://schemas.microsoft.com/office/powerpoint/2010/main" val="1050757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1955, Rand Corporation released a sequence of 1 million random digits. </a:t>
            </a:r>
          </a:p>
          <a:p>
            <a:r>
              <a:rPr lang="en-US" dirty="0"/>
              <a:t>It is the longest sequence of random numbers ever published!</a:t>
            </a:r>
          </a:p>
          <a:p>
            <a:pPr lvl="1"/>
            <a:r>
              <a:rPr lang="en-US" dirty="0"/>
              <a:t>Also probably the most boring book ever. </a:t>
            </a:r>
          </a:p>
        </p:txBody>
      </p:sp>
    </p:spTree>
    <p:extLst>
      <p:ext uri="{BB962C8B-B14F-4D97-AF65-F5344CB8AC3E}">
        <p14:creationId xmlns:p14="http://schemas.microsoft.com/office/powerpoint/2010/main" val="289360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Computer Simulation vs. Computer modeling</a:t>
            </a:r>
            <a:br>
              <a:rPr lang="en-US" b="1" dirty="0"/>
            </a:br>
            <a:endParaRPr lang="en-US" dirty="0"/>
          </a:p>
        </p:txBody>
      </p:sp>
      <p:sp>
        <p:nvSpPr>
          <p:cNvPr id="3" name="内容占位符 2"/>
          <p:cNvSpPr>
            <a:spLocks noGrp="1"/>
          </p:cNvSpPr>
          <p:nvPr>
            <p:ph idx="1"/>
          </p:nvPr>
        </p:nvSpPr>
        <p:spPr/>
        <p:txBody>
          <a:bodyPr>
            <a:normAutofit fontScale="92500"/>
          </a:bodyPr>
          <a:lstStyle/>
          <a:p>
            <a:pPr lvl="0"/>
            <a:r>
              <a:rPr lang="en-US" dirty="0"/>
              <a:t>Simulation: </a:t>
            </a:r>
            <a:endParaRPr lang="en-US" dirty="0" smtClean="0"/>
          </a:p>
          <a:p>
            <a:pPr lvl="1"/>
            <a:r>
              <a:rPr lang="en-US" dirty="0" smtClean="0"/>
              <a:t>Assume:</a:t>
            </a:r>
          </a:p>
          <a:p>
            <a:pPr lvl="2"/>
            <a:r>
              <a:rPr lang="en-US" dirty="0" smtClean="0"/>
              <a:t> </a:t>
            </a:r>
            <a:r>
              <a:rPr lang="en-US" dirty="0"/>
              <a:t>the Hamiltonian is given from experiment (for example the non-relativistic </a:t>
            </a:r>
            <a:r>
              <a:rPr lang="en-US" dirty="0" smtClean="0"/>
              <a:t>Schrodinger </a:t>
            </a:r>
            <a:r>
              <a:rPr lang="en-US" dirty="0"/>
              <a:t>equation with coulomb interactions). </a:t>
            </a:r>
            <a:endParaRPr lang="en-US" dirty="0" smtClean="0"/>
          </a:p>
          <a:p>
            <a:pPr lvl="2"/>
            <a:r>
              <a:rPr lang="en-US" dirty="0" smtClean="0"/>
              <a:t>Most </a:t>
            </a:r>
            <a:r>
              <a:rPr lang="en-US" dirty="0"/>
              <a:t>of the basic equations in condensed matter physics are all well-known. </a:t>
            </a:r>
            <a:endParaRPr lang="en-US" dirty="0" smtClean="0"/>
          </a:p>
          <a:p>
            <a:pPr lvl="2"/>
            <a:r>
              <a:rPr lang="en-US" dirty="0" smtClean="0"/>
              <a:t>It </a:t>
            </a:r>
            <a:r>
              <a:rPr lang="en-US" dirty="0"/>
              <a:t>is just a question of working out the details. </a:t>
            </a:r>
            <a:endParaRPr lang="en-US" dirty="0" smtClean="0"/>
          </a:p>
          <a:p>
            <a:pPr lvl="2"/>
            <a:r>
              <a:rPr lang="en-US" dirty="0" smtClean="0"/>
              <a:t>What </a:t>
            </a:r>
            <a:r>
              <a:rPr lang="en-US" dirty="0"/>
              <a:t>properties of a many-body system can we calculate without making any uncontrolled approximations? </a:t>
            </a:r>
            <a:endParaRPr lang="en-US" dirty="0" smtClean="0"/>
          </a:p>
          <a:p>
            <a:pPr lvl="2"/>
            <a:r>
              <a:rPr lang="en-US" dirty="0"/>
              <a:t>A</a:t>
            </a:r>
            <a:r>
              <a:rPr lang="en-US" dirty="0" smtClean="0"/>
              <a:t> </a:t>
            </a:r>
            <a:r>
              <a:rPr lang="en-US" dirty="0"/>
              <a:t>simulation expert is essentially an applied </a:t>
            </a:r>
            <a:r>
              <a:rPr lang="en-US" dirty="0" smtClean="0"/>
              <a:t>mathematician? </a:t>
            </a:r>
          </a:p>
        </p:txBody>
      </p:sp>
    </p:spTree>
    <p:extLst>
      <p:ext uri="{BB962C8B-B14F-4D97-AF65-F5344CB8AC3E}">
        <p14:creationId xmlns:p14="http://schemas.microsoft.com/office/powerpoint/2010/main" val="2232885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068960"/>
            <a:ext cx="8229600" cy="1143000"/>
          </a:xfrm>
        </p:spPr>
        <p:txBody>
          <a:bodyPr>
            <a:normAutofit fontScale="90000"/>
          </a:bodyPr>
          <a:lstStyle/>
          <a:p>
            <a:r>
              <a:rPr lang="en-US" dirty="0"/>
              <a:t>Introduction to Crystal structure</a:t>
            </a:r>
            <a:br>
              <a:rPr lang="en-US" dirty="0"/>
            </a:br>
            <a:r>
              <a:rPr lang="en-US" sz="2200" dirty="0"/>
              <a:t>Reference books: Any solid state physics text books, </a:t>
            </a:r>
            <a:r>
              <a:rPr lang="en-US" sz="2200" dirty="0" err="1"/>
              <a:t>Kittel’s</a:t>
            </a:r>
            <a:r>
              <a:rPr lang="en-US" sz="2200" dirty="0"/>
              <a:t> or Kun Huang’s for example.</a:t>
            </a:r>
          </a:p>
        </p:txBody>
      </p:sp>
    </p:spTree>
    <p:extLst>
      <p:ext uri="{BB962C8B-B14F-4D97-AF65-F5344CB8AC3E}">
        <p14:creationId xmlns:p14="http://schemas.microsoft.com/office/powerpoint/2010/main" val="77578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Crystal structure</a:t>
            </a:r>
          </a:p>
        </p:txBody>
      </p:sp>
      <p:sp>
        <p:nvSpPr>
          <p:cNvPr id="3" name="内容占位符 2"/>
          <p:cNvSpPr>
            <a:spLocks noGrp="1"/>
          </p:cNvSpPr>
          <p:nvPr>
            <p:ph idx="1"/>
          </p:nvPr>
        </p:nvSpPr>
        <p:spPr/>
        <p:txBody>
          <a:bodyPr>
            <a:normAutofit fontScale="77500" lnSpcReduction="20000"/>
          </a:bodyPr>
          <a:lstStyle/>
          <a:p>
            <a:r>
              <a:rPr lang="en-US" dirty="0"/>
              <a:t>Periodically placed building blocks (atoms, molecules, ions…) </a:t>
            </a:r>
          </a:p>
          <a:p>
            <a:pPr lvl="1"/>
            <a:r>
              <a:rPr lang="en-US" dirty="0"/>
              <a:t>Translational symmetry of the basis</a:t>
            </a:r>
          </a:p>
          <a:p>
            <a:pPr lvl="1"/>
            <a:r>
              <a:rPr lang="en-US" dirty="0"/>
              <a:t>Proved by X-ray </a:t>
            </a:r>
          </a:p>
          <a:p>
            <a:pPr marL="457200" lvl="1" indent="0">
              <a:buNone/>
            </a:pPr>
            <a:r>
              <a:rPr lang="en-US" dirty="0"/>
              <a:t> diffractions</a:t>
            </a:r>
          </a:p>
          <a:p>
            <a:r>
              <a:rPr lang="en-US" dirty="0"/>
              <a:t>Crystal: basis + lattice</a:t>
            </a:r>
          </a:p>
          <a:p>
            <a:pPr lvl="1"/>
            <a:r>
              <a:rPr lang="en-US" dirty="0"/>
              <a:t>Or basis in the </a:t>
            </a:r>
          </a:p>
          <a:p>
            <a:pPr marL="457200" lvl="1" indent="0">
              <a:buNone/>
            </a:pPr>
            <a:r>
              <a:rPr lang="en-US" dirty="0"/>
              <a:t>  primitive cell + </a:t>
            </a:r>
            <a:r>
              <a:rPr lang="en-US" dirty="0" err="1"/>
              <a:t>Bravais</a:t>
            </a:r>
            <a:r>
              <a:rPr lang="en-US" dirty="0"/>
              <a:t> lattice</a:t>
            </a:r>
          </a:p>
          <a:p>
            <a:r>
              <a:rPr lang="en-US" dirty="0"/>
              <a:t>Why many high quality </a:t>
            </a:r>
          </a:p>
          <a:p>
            <a:pPr marL="0" indent="0">
              <a:buNone/>
            </a:pPr>
            <a:r>
              <a:rPr lang="en-US" dirty="0"/>
              <a:t>solid samples have long</a:t>
            </a:r>
          </a:p>
          <a:p>
            <a:pPr marL="0" indent="0">
              <a:buNone/>
            </a:pPr>
            <a:r>
              <a:rPr lang="en-US" dirty="0"/>
              <a:t>range ordering at low</a:t>
            </a:r>
          </a:p>
          <a:p>
            <a:pPr marL="0" indent="0">
              <a:buNone/>
            </a:pPr>
            <a:r>
              <a:rPr lang="en-US" dirty="0"/>
              <a:t>temperature?</a:t>
            </a:r>
          </a:p>
          <a:p>
            <a:endParaRPr lang="en-US" dirty="0"/>
          </a:p>
        </p:txBody>
      </p:sp>
      <p:pic>
        <p:nvPicPr>
          <p:cNvPr id="6" name="Picture 5" descr="Pict000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975"/>
          <a:stretch/>
        </p:blipFill>
        <p:spPr bwMode="auto">
          <a:xfrm>
            <a:off x="5131046" y="3212976"/>
            <a:ext cx="4019505" cy="36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60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Bravais</a:t>
            </a:r>
            <a:r>
              <a:rPr lang="en-US" dirty="0"/>
              <a:t> Lattices</a:t>
            </a:r>
          </a:p>
        </p:txBody>
      </p:sp>
      <p:sp>
        <p:nvSpPr>
          <p:cNvPr id="3" name="内容占位符 2"/>
          <p:cNvSpPr>
            <a:spLocks noGrp="1"/>
          </p:cNvSpPr>
          <p:nvPr>
            <p:ph idx="1"/>
          </p:nvPr>
        </p:nvSpPr>
        <p:spPr>
          <a:xfrm>
            <a:off x="251520" y="1340768"/>
            <a:ext cx="8229600" cy="4525963"/>
          </a:xfrm>
        </p:spPr>
        <p:txBody>
          <a:bodyPr>
            <a:normAutofit fontScale="85000" lnSpcReduction="10000"/>
          </a:bodyPr>
          <a:lstStyle/>
          <a:p>
            <a:r>
              <a:rPr lang="en-US" dirty="0"/>
              <a:t>A regular periodic arrangement of points in space.</a:t>
            </a:r>
          </a:p>
          <a:p>
            <a:pPr lvl="1"/>
            <a:r>
              <a:rPr lang="en-US" dirty="0" err="1"/>
              <a:t>tn</a:t>
            </a:r>
            <a:r>
              <a:rPr lang="en-US" dirty="0"/>
              <a:t>=n1</a:t>
            </a:r>
            <a:r>
              <a:rPr lang="en-US" b="1" dirty="0"/>
              <a:t>t1</a:t>
            </a:r>
            <a:r>
              <a:rPr lang="en-US" dirty="0"/>
              <a:t>+n2</a:t>
            </a:r>
            <a:r>
              <a:rPr lang="en-US" b="1" dirty="0"/>
              <a:t>t2</a:t>
            </a:r>
            <a:r>
              <a:rPr lang="en-US" dirty="0"/>
              <a:t>+n3</a:t>
            </a:r>
            <a:r>
              <a:rPr lang="en-US" b="1" dirty="0"/>
              <a:t>t3</a:t>
            </a:r>
          </a:p>
          <a:p>
            <a:pPr lvl="1"/>
            <a:r>
              <a:rPr lang="en-US" b="1" dirty="0"/>
              <a:t>t1, t2,t3</a:t>
            </a:r>
            <a:r>
              <a:rPr lang="en-US" dirty="0"/>
              <a:t>: primitive vectors</a:t>
            </a:r>
          </a:p>
          <a:p>
            <a:pPr lvl="1"/>
            <a:r>
              <a:rPr lang="en-US" dirty="0"/>
              <a:t>n1, n2, n3: integers</a:t>
            </a:r>
          </a:p>
          <a:p>
            <a:pPr lvl="1"/>
            <a:r>
              <a:rPr lang="en-US" b="1" dirty="0"/>
              <a:t>t1, t2, t3</a:t>
            </a:r>
            <a:r>
              <a:rPr lang="en-US" dirty="0"/>
              <a:t> form primitive cells. </a:t>
            </a:r>
          </a:p>
          <a:p>
            <a:pPr lvl="1"/>
            <a:r>
              <a:rPr lang="en-US" dirty="0"/>
              <a:t>Volume of primitive cell:</a:t>
            </a:r>
          </a:p>
          <a:p>
            <a:pPr lvl="2"/>
            <a:r>
              <a:rPr lang="en-US" dirty="0"/>
              <a:t>V= </a:t>
            </a:r>
            <a:r>
              <a:rPr lang="en-US" b="1" dirty="0"/>
              <a:t>t1∙(t2xt3)</a:t>
            </a:r>
          </a:p>
          <a:p>
            <a:pPr lvl="1"/>
            <a:r>
              <a:rPr lang="en-US" dirty="0"/>
              <a:t>Right handed system</a:t>
            </a:r>
          </a:p>
          <a:p>
            <a:pPr lvl="1"/>
            <a:r>
              <a:rPr lang="en-US" dirty="0"/>
              <a:t>The primitive cell contains one lattice point, smallest cell</a:t>
            </a:r>
          </a:p>
          <a:p>
            <a:r>
              <a:rPr lang="en-US" dirty="0"/>
              <a:t>Question: The choice of the primitive vectors is unique or not?</a:t>
            </a:r>
          </a:p>
          <a:p>
            <a:endParaRPr lang="en-US" dirty="0"/>
          </a:p>
          <a:p>
            <a:pPr marL="0" indent="0">
              <a:buNone/>
            </a:pPr>
            <a:endParaRPr lang="en-US" dirty="0"/>
          </a:p>
        </p:txBody>
      </p:sp>
    </p:spTree>
    <p:extLst>
      <p:ext uri="{BB962C8B-B14F-4D97-AF65-F5344CB8AC3E}">
        <p14:creationId xmlns:p14="http://schemas.microsoft.com/office/powerpoint/2010/main" val="2101141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choice of the primitive vectors is unique or not?</a:t>
            </a:r>
          </a:p>
        </p:txBody>
      </p: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395536" y="1556792"/>
                <a:ext cx="8229600" cy="4525963"/>
              </a:xfrm>
            </p:spPr>
            <p:txBody>
              <a:bodyPr/>
              <a:lstStyle/>
              <a:p>
                <a:r>
                  <a:rPr lang="en-US" b="1" dirty="0"/>
                  <a:t>t1</a:t>
                </a:r>
                <a:r>
                  <a:rPr lang="en-US" dirty="0"/>
                  <a:t> = (a, 0, 0);  </a:t>
                </a:r>
                <a:r>
                  <a:rPr lang="en-US" b="1" dirty="0"/>
                  <a:t>t2</a:t>
                </a:r>
                <a:r>
                  <a:rPr lang="en-US" dirty="0"/>
                  <a:t> = (0, b, 0)</a:t>
                </a:r>
              </a:p>
              <a:p>
                <a:r>
                  <a:rPr lang="en-US" b="1" dirty="0"/>
                  <a:t>t1’</a:t>
                </a:r>
                <a:r>
                  <a:rPr lang="en-US" dirty="0"/>
                  <a:t> = (2a, -b,0);  </a:t>
                </a:r>
                <a:r>
                  <a:rPr lang="en-US" b="1" dirty="0"/>
                  <a:t>t2’</a:t>
                </a:r>
                <a:r>
                  <a:rPr lang="en-US" dirty="0"/>
                  <a:t> = (-a, b, 0)</a:t>
                </a:r>
              </a:p>
              <a:p>
                <a14:m>
                  <m:oMath xmlns:m="http://schemas.openxmlformats.org/officeDocument/2006/math">
                    <m:d>
                      <m:dPr>
                        <m:ctrlPr>
                          <a:rPr lang="en-US"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a:rPr>
                              <m:t>𝒕</m:t>
                            </m:r>
                            <m:r>
                              <a:rPr lang="en-US" b="1" i="1" smtClean="0">
                                <a:latin typeface="Cambria Math"/>
                              </a:rPr>
                              <m:t>𝟏</m:t>
                            </m:r>
                            <m:r>
                              <a:rPr lang="en-US" b="1" i="1" smtClean="0">
                                <a:latin typeface="Cambria Math"/>
                              </a:rPr>
                              <m:t>′</m:t>
                            </m:r>
                          </m:num>
                          <m:den>
                            <m:r>
                              <a:rPr lang="en-US" b="1" i="1" smtClean="0">
                                <a:latin typeface="Cambria Math"/>
                              </a:rPr>
                              <m:t>𝒕</m:t>
                            </m:r>
                            <m:r>
                              <a:rPr lang="en-US" b="1" i="1" smtClean="0">
                                <a:latin typeface="Cambria Math"/>
                              </a:rPr>
                              <m:t>𝟐</m:t>
                            </m:r>
                            <m:r>
                              <a:rPr lang="en-US" b="1" i="1" smtClean="0">
                                <a:latin typeface="Cambria Math"/>
                              </a:rPr>
                              <m:t>′</m:t>
                            </m:r>
                          </m:den>
                        </m:f>
                      </m:e>
                    </m:d>
                    <m:r>
                      <a:rPr lang="en-US" b="0" i="1" smtClean="0">
                        <a:latin typeface="Cambria Math"/>
                      </a:rPr>
                      <m:t>=</m:t>
                    </m:r>
                    <m:d>
                      <m:dPr>
                        <m:ctrlPr>
                          <a:rPr lang="en-US" b="0" i="1" smtClean="0">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a:rPr>
                                <m:t>2</m:t>
                              </m:r>
                            </m:e>
                            <m:e>
                              <m:r>
                                <a:rPr lang="en-US" b="0" i="1" smtClean="0">
                                  <a:latin typeface="Cambria Math"/>
                                </a:rPr>
                                <m:t>−1</m:t>
                              </m:r>
                            </m:e>
                          </m:mr>
                          <m:mr>
                            <m:e>
                              <m:r>
                                <a:rPr lang="en-US" b="0" i="1" smtClean="0">
                                  <a:latin typeface="Cambria Math"/>
                                </a:rPr>
                                <m:t>−1</m:t>
                              </m:r>
                            </m:e>
                            <m:e>
                              <m:r>
                                <a:rPr lang="en-US" b="0" i="1" smtClean="0">
                                  <a:latin typeface="Cambria Math"/>
                                </a:rPr>
                                <m:t>1</m:t>
                              </m:r>
                            </m:e>
                          </m:mr>
                        </m:m>
                      </m:e>
                    </m:d>
                    <m:d>
                      <m:dPr>
                        <m:ctrlPr>
                          <a:rPr lang="en-US" b="0" i="1" smtClean="0">
                            <a:latin typeface="Cambria Math" panose="02040503050406030204" pitchFamily="18" charset="0"/>
                          </a:rPr>
                        </m:ctrlPr>
                      </m:dPr>
                      <m:e>
                        <m:f>
                          <m:fPr>
                            <m:type m:val="noBar"/>
                            <m:ctrlPr>
                              <a:rPr lang="en-US" b="1" i="1" smtClean="0">
                                <a:latin typeface="Cambria Math" panose="02040503050406030204" pitchFamily="18" charset="0"/>
                              </a:rPr>
                            </m:ctrlPr>
                          </m:fPr>
                          <m:num>
                            <m:r>
                              <a:rPr lang="en-US" b="1" i="1" smtClean="0">
                                <a:latin typeface="Cambria Math"/>
                              </a:rPr>
                              <m:t>𝒕</m:t>
                            </m:r>
                            <m:r>
                              <a:rPr lang="en-US" b="1" i="1" smtClean="0">
                                <a:latin typeface="Cambria Math"/>
                              </a:rPr>
                              <m:t>𝟏</m:t>
                            </m:r>
                          </m:num>
                          <m:den>
                            <m:r>
                              <a:rPr lang="en-US" b="1" i="1" smtClean="0">
                                <a:latin typeface="Cambria Math"/>
                              </a:rPr>
                              <m:t>𝒕</m:t>
                            </m:r>
                            <m:r>
                              <a:rPr lang="en-US" b="1" i="1" smtClean="0">
                                <a:latin typeface="Cambria Math"/>
                              </a:rPr>
                              <m:t>𝟐</m:t>
                            </m:r>
                          </m:den>
                        </m:f>
                      </m:e>
                    </m:d>
                  </m:oMath>
                </a14:m>
                <a:endParaRPr lang="en-US" dirty="0"/>
              </a:p>
              <a:p>
                <a:r>
                  <a:rPr lang="en-US" dirty="0"/>
                  <a:t>Unit determinant of the transformation matrix</a:t>
                </a:r>
              </a:p>
              <a:p>
                <a:r>
                  <a:rPr lang="en-US" dirty="0"/>
                  <a:t>Therefore the volume is independent of the primitive vectors</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395536" y="1556792"/>
                <a:ext cx="8229600" cy="4525963"/>
              </a:xfrm>
              <a:blipFill rotWithShape="1">
                <a:blip r:embed="rId2"/>
                <a:stretch>
                  <a:fillRect l="-1704" t="-1750" r="-1333"/>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035002" y="1412776"/>
            <a:ext cx="2760844" cy="22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79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Unit Cell</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1412776"/>
                <a:ext cx="5976664" cy="5154864"/>
              </a:xfrm>
            </p:spPr>
            <p:txBody>
              <a:bodyPr>
                <a:normAutofit fontScale="85000" lnSpcReduction="10000"/>
              </a:bodyPr>
              <a:lstStyle/>
              <a:p>
                <a:r>
                  <a:rPr lang="en-US" dirty="0"/>
                  <a:t>Possible to describe the whole lattice using non-primitive cells =&gt; unit cell. </a:t>
                </a:r>
              </a:p>
              <a:p>
                <a:r>
                  <a:rPr lang="en-US" dirty="0"/>
                  <a:t>One example: </a:t>
                </a:r>
                <a:r>
                  <a:rPr lang="en-US" b="1" dirty="0"/>
                  <a:t>t1</a:t>
                </a:r>
                <a:r>
                  <a:rPr lang="en-US" dirty="0"/>
                  <a:t> =(a, 0, 0) </a:t>
                </a:r>
                <a:r>
                  <a:rPr lang="en-US" b="1" dirty="0"/>
                  <a:t>t2</a:t>
                </a:r>
                <a:r>
                  <a:rPr lang="en-US" dirty="0"/>
                  <a:t> = (a/2, b/2, 0)   </a:t>
                </a:r>
                <a:r>
                  <a:rPr lang="en-US" b="1" dirty="0"/>
                  <a:t>t1c</a:t>
                </a:r>
                <a:r>
                  <a:rPr lang="en-US" dirty="0"/>
                  <a:t> = (a, 0, 0) t2c=(0, b, 0)</a:t>
                </a:r>
              </a:p>
              <a:p>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𝑡</m:t>
                            </m:r>
                            <m:r>
                              <a:rPr lang="en-US" i="1">
                                <a:latin typeface="Cambria Math"/>
                              </a:rPr>
                              <m:t>1</m:t>
                            </m:r>
                            <m:r>
                              <a:rPr lang="en-US" b="0" i="1" smtClean="0">
                                <a:latin typeface="Cambria Math"/>
                              </a:rPr>
                              <m:t>𝑐</m:t>
                            </m:r>
                          </m:num>
                          <m:den>
                            <m:r>
                              <a:rPr lang="en-US" i="1">
                                <a:latin typeface="Cambria Math"/>
                              </a:rPr>
                              <m:t>𝑡</m:t>
                            </m:r>
                            <m:r>
                              <a:rPr lang="en-US" i="1">
                                <a:latin typeface="Cambria Math"/>
                              </a:rPr>
                              <m:t>2</m:t>
                            </m:r>
                            <m:r>
                              <a:rPr lang="en-US" b="0" i="1" smtClean="0">
                                <a:latin typeface="Cambria Math"/>
                              </a:rPr>
                              <m:t>𝑐</m:t>
                            </m:r>
                          </m:den>
                        </m:f>
                      </m:e>
                    </m:d>
                    <m:r>
                      <a:rPr lang="en-US" i="1">
                        <a:latin typeface="Cambria Math"/>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a:rPr>
                                <m:t>1</m:t>
                              </m:r>
                            </m:e>
                            <m:e>
                              <m:r>
                                <a:rPr lang="en-US" b="0" i="1" smtClean="0">
                                  <a:latin typeface="Cambria Math"/>
                                </a:rPr>
                                <m:t>0</m:t>
                              </m:r>
                            </m:e>
                          </m:mr>
                          <m:mr>
                            <m:e>
                              <m:r>
                                <a:rPr lang="en-US" i="1">
                                  <a:latin typeface="Cambria Math"/>
                                </a:rPr>
                                <m:t>−1</m:t>
                              </m:r>
                            </m:e>
                            <m:e>
                              <m:r>
                                <a:rPr lang="en-US" b="0" i="1" smtClean="0">
                                  <a:latin typeface="Cambria Math"/>
                                </a:rPr>
                                <m:t>2</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𝑡</m:t>
                            </m:r>
                            <m:r>
                              <a:rPr lang="en-US" i="1">
                                <a:latin typeface="Cambria Math"/>
                              </a:rPr>
                              <m:t>1</m:t>
                            </m:r>
                          </m:num>
                          <m:den>
                            <m:r>
                              <a:rPr lang="en-US" i="1">
                                <a:latin typeface="Cambria Math"/>
                              </a:rPr>
                              <m:t>𝑡</m:t>
                            </m:r>
                            <m:r>
                              <a:rPr lang="en-US" i="1">
                                <a:latin typeface="Cambria Math"/>
                              </a:rPr>
                              <m:t>2</m:t>
                            </m:r>
                          </m:den>
                        </m:f>
                      </m:e>
                    </m:d>
                  </m:oMath>
                </a14:m>
                <a:endParaRPr lang="en-US" dirty="0"/>
              </a:p>
              <a:p>
                <a:r>
                  <a:rPr lang="en-US" dirty="0"/>
                  <a:t>When to use primitive cell and when to use unit cell?</a:t>
                </a:r>
              </a:p>
              <a:p>
                <a:pPr lvl="1"/>
                <a:r>
                  <a:rPr lang="en-US" dirty="0"/>
                  <a:t>Full translation symmetry: use primitive cell</a:t>
                </a:r>
              </a:p>
              <a:p>
                <a:pPr lvl="2"/>
                <a:r>
                  <a:rPr lang="en-US" dirty="0"/>
                  <a:t>Wave vector quantum number, </a:t>
                </a:r>
                <a:r>
                  <a:rPr lang="en-US" dirty="0" err="1"/>
                  <a:t>Brillouin</a:t>
                </a:r>
                <a:r>
                  <a:rPr lang="en-US" dirty="0"/>
                  <a:t> zone concept…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1412776"/>
                <a:ext cx="5976664" cy="5154864"/>
              </a:xfrm>
              <a:blipFill rotWithShape="1">
                <a:blip r:embed="rId2"/>
                <a:stretch>
                  <a:fillRect l="-1633" t="-1775" r="-204"/>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874219" y="1124744"/>
            <a:ext cx="326978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64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2d-bravai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808875" cy="586891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79711" y="163051"/>
            <a:ext cx="7008675" cy="646331"/>
          </a:xfrm>
          <a:prstGeom prst="rect">
            <a:avLst/>
          </a:prstGeom>
        </p:spPr>
        <p:txBody>
          <a:bodyPr wrap="square">
            <a:spAutoFit/>
          </a:bodyPr>
          <a:lstStyle/>
          <a:p>
            <a:r>
              <a:rPr lang="en-US" dirty="0"/>
              <a:t>1 oblique (1, 2), 2 rectangular (1m 2mm) including 3 centered rectangular (rhombic) , 4 hexagonal (3, 3m, 6, 6mm) , 5 square (4, 4m) </a:t>
            </a:r>
          </a:p>
        </p:txBody>
      </p:sp>
    </p:spTree>
    <p:extLst>
      <p:ext uri="{BB962C8B-B14F-4D97-AF65-F5344CB8AC3E}">
        <p14:creationId xmlns:p14="http://schemas.microsoft.com/office/powerpoint/2010/main" val="310078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descr="Pict0184"/>
          <p:cNvPicPr>
            <a:picLocks noChangeAspect="1" noChangeArrowheads="1"/>
          </p:cNvPicPr>
          <p:nvPr/>
        </p:nvPicPr>
        <p:blipFill>
          <a:blip r:embed="rId3" cstate="print">
            <a:extLst>
              <a:ext uri="{28A0092B-C50C-407E-A947-70E740481C1C}">
                <a14:useLocalDpi xmlns:a14="http://schemas.microsoft.com/office/drawing/2010/main" val="0"/>
              </a:ext>
            </a:extLst>
          </a:blip>
          <a:srcRect b="3857"/>
          <a:stretch>
            <a:fillRect/>
          </a:stretch>
        </p:blipFill>
        <p:spPr bwMode="auto">
          <a:xfrm>
            <a:off x="2555776" y="101599"/>
            <a:ext cx="4824412"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87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2803525" y="1468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endParaRPr lang="zh-CN" altLang="zh-CN" sz="2400"/>
          </a:p>
        </p:txBody>
      </p:sp>
      <p:pic>
        <p:nvPicPr>
          <p:cNvPr id="1029" name="Picture 7" descr="Pict0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194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Pict0191"/>
          <p:cNvPicPr>
            <a:picLocks noChangeAspect="1" noChangeArrowheads="1"/>
          </p:cNvPicPr>
          <p:nvPr/>
        </p:nvPicPr>
        <p:blipFill>
          <a:blip r:embed="rId5">
            <a:extLst>
              <a:ext uri="{28A0092B-C50C-407E-A947-70E740481C1C}">
                <a14:useLocalDpi xmlns:a14="http://schemas.microsoft.com/office/drawing/2010/main" val="0"/>
              </a:ext>
            </a:extLst>
          </a:blip>
          <a:srcRect l="6482" t="8746" r="6482" b="5539"/>
          <a:stretch>
            <a:fillRect/>
          </a:stretch>
        </p:blipFill>
        <p:spPr bwMode="auto">
          <a:xfrm>
            <a:off x="0" y="31242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048"/>
          <p:cNvGraphicFramePr>
            <a:graphicFrameLocks noChangeAspect="1"/>
          </p:cNvGraphicFramePr>
          <p:nvPr/>
        </p:nvGraphicFramePr>
        <p:xfrm>
          <a:off x="5003800" y="0"/>
          <a:ext cx="4140200" cy="3165475"/>
        </p:xfrm>
        <a:graphic>
          <a:graphicData uri="http://schemas.openxmlformats.org/presentationml/2006/ole">
            <mc:AlternateContent xmlns:mc="http://schemas.openxmlformats.org/markup-compatibility/2006">
              <mc:Choice xmlns:v="urn:schemas-microsoft-com:vml" Requires="v">
                <p:oleObj spid="_x0000_s8255" name="Photo Editor 照片" r:id="rId6" imgW="1457143" imgH="1114581" progId="MSPhotoEd.3">
                  <p:embed/>
                </p:oleObj>
              </mc:Choice>
              <mc:Fallback>
                <p:oleObj name="Photo Editor 照片" r:id="rId6" imgW="1457143" imgH="111458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0"/>
                        <a:ext cx="41402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1882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 y="4572000"/>
            <a:ext cx="231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endParaRPr lang="zh-CN" altLang="zh-CN" sz="2400" b="1"/>
          </a:p>
        </p:txBody>
      </p:sp>
      <p:sp>
        <p:nvSpPr>
          <p:cNvPr id="2052" name="Text Box 6"/>
          <p:cNvSpPr txBox="1">
            <a:spLocks noChangeArrowheads="1"/>
          </p:cNvSpPr>
          <p:nvPr/>
        </p:nvSpPr>
        <p:spPr bwMode="auto">
          <a:xfrm>
            <a:off x="609600" y="0"/>
            <a:ext cx="230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en-US" altLang="zh-CN" sz="2400" b="1" dirty="0"/>
              <a:t>Diamond and </a:t>
            </a:r>
            <a:r>
              <a:rPr lang="en-US" altLang="zh-CN" sz="2400" b="1" dirty="0" err="1"/>
              <a:t>Zincblende</a:t>
            </a:r>
            <a:endParaRPr lang="zh-CN" altLang="en-US" sz="2400" b="1" dirty="0"/>
          </a:p>
        </p:txBody>
      </p:sp>
      <p:pic>
        <p:nvPicPr>
          <p:cNvPr id="2053" name="Picture 10" descr="Pict0186"/>
          <p:cNvPicPr>
            <a:picLocks noChangeAspect="1" noChangeArrowheads="1"/>
          </p:cNvPicPr>
          <p:nvPr/>
        </p:nvPicPr>
        <p:blipFill>
          <a:blip r:embed="rId4" cstate="print">
            <a:extLst>
              <a:ext uri="{28A0092B-C50C-407E-A947-70E740481C1C}">
                <a14:useLocalDpi xmlns:a14="http://schemas.microsoft.com/office/drawing/2010/main" val="0"/>
              </a:ext>
            </a:extLst>
          </a:blip>
          <a:srcRect l="5263"/>
          <a:stretch>
            <a:fillRect/>
          </a:stretch>
        </p:blipFill>
        <p:spPr bwMode="auto">
          <a:xfrm>
            <a:off x="838200" y="762000"/>
            <a:ext cx="27432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Pict0192"/>
          <p:cNvPicPr>
            <a:picLocks noChangeAspect="1" noChangeArrowheads="1"/>
          </p:cNvPicPr>
          <p:nvPr/>
        </p:nvPicPr>
        <p:blipFill>
          <a:blip r:embed="rId5">
            <a:extLst>
              <a:ext uri="{28A0092B-C50C-407E-A947-70E740481C1C}">
                <a14:useLocalDpi xmlns:a14="http://schemas.microsoft.com/office/drawing/2010/main" val="0"/>
              </a:ext>
            </a:extLst>
          </a:blip>
          <a:srcRect l="7207" t="5917" r="3604" b="9047"/>
          <a:stretch>
            <a:fillRect/>
          </a:stretch>
        </p:blipFill>
        <p:spPr bwMode="auto">
          <a:xfrm>
            <a:off x="838200" y="3276600"/>
            <a:ext cx="754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4"/>
          <p:cNvGraphicFramePr>
            <a:graphicFrameLocks noChangeAspect="1"/>
          </p:cNvGraphicFramePr>
          <p:nvPr/>
        </p:nvGraphicFramePr>
        <p:xfrm>
          <a:off x="4495800" y="228600"/>
          <a:ext cx="3438525" cy="2973388"/>
        </p:xfrm>
        <a:graphic>
          <a:graphicData uri="http://schemas.openxmlformats.org/presentationml/2006/ole">
            <mc:AlternateContent xmlns:mc="http://schemas.openxmlformats.org/markup-compatibility/2006">
              <mc:Choice xmlns:v="urn:schemas-microsoft-com:vml" Requires="v">
                <p:oleObj spid="_x0000_s9277" name="Photo Editor 照片" r:id="rId6" imgW="1409897" imgH="1219370" progId="MSPhotoEd.3">
                  <p:embed/>
                </p:oleObj>
              </mc:Choice>
              <mc:Fallback>
                <p:oleObj name="Photo Editor 照片" r:id="rId6" imgW="1409897" imgH="121937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28600"/>
                        <a:ext cx="3438525"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2558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464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Pict0187"/>
          <p:cNvPicPr>
            <a:picLocks noChangeAspect="1" noChangeArrowheads="1"/>
          </p:cNvPicPr>
          <p:nvPr/>
        </p:nvPicPr>
        <p:blipFill>
          <a:blip r:embed="rId4">
            <a:extLst>
              <a:ext uri="{28A0092B-C50C-407E-A947-70E740481C1C}">
                <a14:useLocalDpi xmlns:a14="http://schemas.microsoft.com/office/drawing/2010/main" val="0"/>
              </a:ext>
            </a:extLst>
          </a:blip>
          <a:srcRect r="56525"/>
          <a:stretch>
            <a:fillRect/>
          </a:stretch>
        </p:blipFill>
        <p:spPr bwMode="auto">
          <a:xfrm>
            <a:off x="5191125" y="533400"/>
            <a:ext cx="3952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Pict0187"/>
          <p:cNvPicPr>
            <a:picLocks noChangeAspect="1" noChangeArrowheads="1"/>
          </p:cNvPicPr>
          <p:nvPr/>
        </p:nvPicPr>
        <p:blipFill>
          <a:blip r:embed="rId4">
            <a:extLst>
              <a:ext uri="{28A0092B-C50C-407E-A947-70E740481C1C}">
                <a14:useLocalDpi xmlns:a14="http://schemas.microsoft.com/office/drawing/2010/main" val="0"/>
              </a:ext>
            </a:extLst>
          </a:blip>
          <a:srcRect l="43414" t="9576" r="1617" b="45966"/>
          <a:stretch>
            <a:fillRect/>
          </a:stretch>
        </p:blipFill>
        <p:spPr bwMode="auto">
          <a:xfrm>
            <a:off x="3962400" y="4960938"/>
            <a:ext cx="51816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5181600" y="152400"/>
            <a:ext cx="2640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en-US" altLang="zh-CN" sz="2400" b="1" dirty="0"/>
              <a:t>ABABAB stacking</a:t>
            </a:r>
          </a:p>
        </p:txBody>
      </p:sp>
      <p:pic>
        <p:nvPicPr>
          <p:cNvPr id="43015" name="Picture 7" descr="grap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0"/>
            <a:ext cx="323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graphen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85273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9"/>
          <p:cNvSpPr txBox="1">
            <a:spLocks noChangeArrowheads="1"/>
          </p:cNvSpPr>
          <p:nvPr/>
        </p:nvSpPr>
        <p:spPr bwMode="auto">
          <a:xfrm>
            <a:off x="0" y="4038600"/>
            <a:ext cx="329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en-US" altLang="zh-CN" sz="2400"/>
              <a:t>Graphene </a:t>
            </a:r>
            <a:r>
              <a:rPr lang="en-US" altLang="zh-CN" sz="1600"/>
              <a:t>(Scienc 306,666,2004)</a:t>
            </a:r>
          </a:p>
        </p:txBody>
      </p:sp>
      <p:sp>
        <p:nvSpPr>
          <p:cNvPr id="9" name="TextBox 8"/>
          <p:cNvSpPr txBox="1"/>
          <p:nvPr/>
        </p:nvSpPr>
        <p:spPr>
          <a:xfrm>
            <a:off x="3568427" y="544414"/>
            <a:ext cx="1835696" cy="2308324"/>
          </a:xfrm>
          <a:prstGeom prst="rect">
            <a:avLst/>
          </a:prstGeom>
          <a:noFill/>
        </p:spPr>
        <p:txBody>
          <a:bodyPr wrap="square" rtlCol="0">
            <a:spAutoFit/>
          </a:bodyPr>
          <a:lstStyle/>
          <a:p>
            <a:r>
              <a:rPr lang="en-US" dirty="0"/>
              <a:t>Packing fraction:  the maximum ratio of the volume of hard balls that occupy the lattice points to the total volume</a:t>
            </a:r>
          </a:p>
        </p:txBody>
      </p:sp>
    </p:spTree>
    <p:extLst>
      <p:ext uri="{BB962C8B-B14F-4D97-AF65-F5344CB8AC3E}">
        <p14:creationId xmlns:p14="http://schemas.microsoft.com/office/powerpoint/2010/main" val="3901600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a:xfrm>
            <a:off x="457200" y="1600200"/>
            <a:ext cx="4906888" cy="4525963"/>
          </a:xfrm>
        </p:spPr>
        <p:txBody>
          <a:bodyPr>
            <a:normAutofit fontScale="92500" lnSpcReduction="20000"/>
          </a:bodyPr>
          <a:lstStyle/>
          <a:p>
            <a:pPr lvl="2"/>
            <a:r>
              <a:rPr lang="en-US" altLang="zh-CN" dirty="0"/>
              <a:t>No! </a:t>
            </a:r>
          </a:p>
          <a:p>
            <a:pPr lvl="2"/>
            <a:r>
              <a:rPr lang="en-US" altLang="zh-CN" dirty="0"/>
              <a:t>physics knowledge and intuition to figure out which simulations to do, which properties to measure etc., </a:t>
            </a:r>
          </a:p>
          <a:p>
            <a:pPr lvl="2"/>
            <a:r>
              <a:rPr lang="en-US" altLang="zh-CN" dirty="0"/>
              <a:t>just like an experimentalist needs to do more than read the output of the apparatus. </a:t>
            </a:r>
            <a:endParaRPr lang="en-US" altLang="zh-CN" dirty="0" smtClean="0"/>
          </a:p>
          <a:p>
            <a:pPr lvl="2"/>
            <a:r>
              <a:rPr lang="en-US" altLang="zh-CN" dirty="0" smtClean="0"/>
              <a:t>One example of a bad simulation. </a:t>
            </a:r>
          </a:p>
          <a:p>
            <a:pPr lvl="2"/>
            <a:r>
              <a:rPr lang="en-US" altLang="zh-CN" dirty="0" smtClean="0"/>
              <a:t>What went wrong?</a:t>
            </a:r>
          </a:p>
          <a:p>
            <a:pPr lvl="2"/>
            <a:r>
              <a:rPr lang="en-US" altLang="zh-CN" dirty="0" smtClean="0"/>
              <a:t>Could it become a good approximation?</a:t>
            </a:r>
          </a:p>
          <a:p>
            <a:pPr lvl="2"/>
            <a:r>
              <a:rPr lang="en-US" altLang="zh-CN" dirty="0" smtClean="0"/>
              <a:t>Good approximation is good physics. </a:t>
            </a:r>
            <a:endParaRPr lang="en-US" altLang="zh-C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477168"/>
            <a:ext cx="3333750" cy="4772025"/>
          </a:xfrm>
          <a:prstGeom prst="rect">
            <a:avLst/>
          </a:prstGeom>
        </p:spPr>
      </p:pic>
    </p:spTree>
    <p:extLst>
      <p:ext uri="{BB962C8B-B14F-4D97-AF65-F5344CB8AC3E}">
        <p14:creationId xmlns:p14="http://schemas.microsoft.com/office/powerpoint/2010/main" val="3933496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304800"/>
            <a:ext cx="9144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endParaRPr lang="en-US" altLang="zh-CN"/>
          </a:p>
          <a:p>
            <a:pPr eaLnBrk="1" hangingPunct="1"/>
            <a:endParaRPr lang="en-US" altLang="zh-CN"/>
          </a:p>
          <a:p>
            <a:pPr eaLnBrk="1" hangingPunct="1"/>
            <a:endParaRPr lang="en-US" altLang="zh-CN" sz="2400" b="1"/>
          </a:p>
          <a:p>
            <a:pPr eaLnBrk="1" hangingPunct="1"/>
            <a:endParaRPr lang="en-US" altLang="zh-CN"/>
          </a:p>
          <a:p>
            <a:pPr eaLnBrk="1" hangingPunct="1"/>
            <a:r>
              <a:rPr lang="en-US" altLang="zh-CN"/>
              <a:t>      </a:t>
            </a:r>
          </a:p>
          <a:p>
            <a:pPr eaLnBrk="1" hangingPunct="1"/>
            <a:endParaRPr lang="en-US" altLang="zh-CN">
              <a:cs typeface="Times New Roman" pitchFamily="18" charset="0"/>
            </a:endParaRPr>
          </a:p>
          <a:p>
            <a:pPr eaLnBrk="1" hangingPunct="1"/>
            <a:endParaRPr lang="en-US" altLang="zh-CN" sz="2400"/>
          </a:p>
        </p:txBody>
      </p:sp>
      <p:pic>
        <p:nvPicPr>
          <p:cNvPr id="44035" name="Picture 9" descr="Pict0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95250"/>
            <a:ext cx="8001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547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1" descr="http://image.sciencenet.cn/album/201302/16/125415ur65usu2sumks1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74168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288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760347"/>
            <a:ext cx="8578054" cy="584775"/>
          </a:xfrm>
          <a:prstGeom prst="rect">
            <a:avLst/>
          </a:prstGeom>
        </p:spPr>
        <p:txBody>
          <a:bodyPr wrap="none">
            <a:spAutoFit/>
          </a:bodyPr>
          <a:lstStyle/>
          <a:p>
            <a:r>
              <a:rPr lang="en-US" sz="3200" dirty="0"/>
              <a:t>Geometrical description of some crystal structures</a:t>
            </a:r>
          </a:p>
        </p:txBody>
      </p:sp>
      <p:sp>
        <p:nvSpPr>
          <p:cNvPr id="4" name="内容占位符 2"/>
          <p:cNvSpPr txBox="1">
            <a:spLocks/>
          </p:cNvSpPr>
          <p:nvPr/>
        </p:nvSpPr>
        <p:spPr>
          <a:xfrm>
            <a:off x="251520" y="1340768"/>
            <a:ext cx="576064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Fcc</a:t>
            </a:r>
            <a:r>
              <a:rPr lang="en-US" dirty="0"/>
              <a:t>: </a:t>
            </a:r>
            <a:r>
              <a:rPr lang="en-US" b="1" dirty="0"/>
              <a:t>t1</a:t>
            </a:r>
            <a:r>
              <a:rPr lang="en-US" dirty="0"/>
              <a:t> = a/2(0,1,1) </a:t>
            </a:r>
            <a:r>
              <a:rPr lang="en-US" b="1" dirty="0"/>
              <a:t>t2</a:t>
            </a:r>
            <a:r>
              <a:rPr lang="en-US" dirty="0"/>
              <a:t>= a/2(1,0,1) </a:t>
            </a:r>
            <a:r>
              <a:rPr lang="en-US" b="1" dirty="0"/>
              <a:t>t3</a:t>
            </a:r>
            <a:r>
              <a:rPr lang="en-US" dirty="0"/>
              <a:t>=a/2(1,1,0)</a:t>
            </a:r>
          </a:p>
          <a:p>
            <a:r>
              <a:rPr lang="en-US" dirty="0"/>
              <a:t>Bcc: </a:t>
            </a:r>
            <a:r>
              <a:rPr lang="en-US" b="1" dirty="0"/>
              <a:t>t1</a:t>
            </a:r>
            <a:r>
              <a:rPr lang="en-US" dirty="0"/>
              <a:t> = a/2(-1,1,1) </a:t>
            </a:r>
            <a:r>
              <a:rPr lang="en-US" b="1" dirty="0"/>
              <a:t>t2</a:t>
            </a:r>
            <a:r>
              <a:rPr lang="en-US" dirty="0"/>
              <a:t>= a/2(1,-1,1) </a:t>
            </a:r>
            <a:r>
              <a:rPr lang="en-US" b="1" dirty="0"/>
              <a:t>t3</a:t>
            </a:r>
            <a:r>
              <a:rPr lang="en-US" dirty="0"/>
              <a:t>=a/2(1,1,-1)</a:t>
            </a:r>
          </a:p>
          <a:p>
            <a:endParaRPr lang="en-US" dirty="0"/>
          </a:p>
          <a:p>
            <a:endParaRPr lang="en-US" dirty="0"/>
          </a:p>
          <a:p>
            <a:pPr marL="0" indent="0">
              <a:buFont typeface="Arial" panose="020B0604020202020204" pitchFamily="34" charse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861048"/>
            <a:ext cx="2839253" cy="24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909" y="3717032"/>
            <a:ext cx="3432255" cy="292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453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836712"/>
            <a:ext cx="6768752" cy="2246769"/>
          </a:xfrm>
          <a:prstGeom prst="rect">
            <a:avLst/>
          </a:prstGeom>
        </p:spPr>
        <p:txBody>
          <a:bodyPr wrap="square">
            <a:spAutoFit/>
          </a:bodyPr>
          <a:lstStyle/>
          <a:p>
            <a:r>
              <a:rPr lang="en-US" sz="2800" dirty="0" err="1"/>
              <a:t>NaCl</a:t>
            </a:r>
            <a:r>
              <a:rPr lang="en-US" sz="2800" dirty="0"/>
              <a:t>: </a:t>
            </a:r>
            <a:r>
              <a:rPr lang="en-US" sz="2800" b="1" dirty="0"/>
              <a:t>t1</a:t>
            </a:r>
            <a:r>
              <a:rPr lang="en-US" sz="2800" dirty="0"/>
              <a:t> = a/2(0,1,1) </a:t>
            </a:r>
            <a:r>
              <a:rPr lang="en-US" sz="2800" b="1" dirty="0"/>
              <a:t>t2</a:t>
            </a:r>
            <a:r>
              <a:rPr lang="en-US" sz="2800" dirty="0"/>
              <a:t>= a/2(1,0,1) </a:t>
            </a:r>
            <a:r>
              <a:rPr lang="en-US" sz="2800" b="1" dirty="0"/>
              <a:t>t3</a:t>
            </a:r>
            <a:r>
              <a:rPr lang="en-US" sz="2800" dirty="0"/>
              <a:t>=a/2(1,1,0), d1 = 0, d2 = a/2(1,1,1)</a:t>
            </a:r>
          </a:p>
          <a:p>
            <a:r>
              <a:rPr lang="en-US" sz="2800" dirty="0"/>
              <a:t>Diamond structure and </a:t>
            </a:r>
            <a:r>
              <a:rPr lang="en-US" sz="2800" dirty="0" err="1"/>
              <a:t>zincblende</a:t>
            </a:r>
            <a:r>
              <a:rPr lang="en-US" sz="2800" dirty="0"/>
              <a:t> structure</a:t>
            </a:r>
          </a:p>
          <a:p>
            <a:r>
              <a:rPr lang="en-US" sz="2800" dirty="0"/>
              <a:t>     </a:t>
            </a:r>
            <a:r>
              <a:rPr lang="en-US" sz="2800" b="1" dirty="0"/>
              <a:t>t1</a:t>
            </a:r>
            <a:r>
              <a:rPr lang="en-US" sz="2800" dirty="0"/>
              <a:t> = a/2(0,1,1) </a:t>
            </a:r>
            <a:r>
              <a:rPr lang="en-US" sz="2800" b="1" dirty="0"/>
              <a:t>t2</a:t>
            </a:r>
            <a:r>
              <a:rPr lang="en-US" sz="2800" dirty="0"/>
              <a:t>= a/2(1,0,1) </a:t>
            </a:r>
            <a:r>
              <a:rPr lang="en-US" sz="2800" b="1" dirty="0"/>
              <a:t>t3</a:t>
            </a:r>
            <a:r>
              <a:rPr lang="en-US" sz="2800" dirty="0"/>
              <a:t>=a/2(1,1,0), d1 = 0, d2 = a/4(1,1,1)</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3251518" cy="263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356992"/>
            <a:ext cx="3820293" cy="290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969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0" name="Text Box 2"/>
              <p:cNvSpPr txBox="1">
                <a:spLocks noChangeArrowheads="1"/>
              </p:cNvSpPr>
              <p:nvPr/>
            </p:nvSpPr>
            <p:spPr bwMode="auto">
              <a:xfrm>
                <a:off x="1050925" y="574675"/>
                <a:ext cx="7483475" cy="600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SimSun" pitchFamily="2" charset="-122"/>
                  </a:defRPr>
                </a:lvl1pPr>
                <a:lvl2pPr marL="742950" indent="-285750" eaLnBrk="0" hangingPunct="0">
                  <a:defRPr kumimoji="1" sz="2000">
                    <a:solidFill>
                      <a:schemeClr val="tx1"/>
                    </a:solidFill>
                    <a:latin typeface="Times New Roman" pitchFamily="18" charset="0"/>
                    <a:ea typeface="SimSun" pitchFamily="2" charset="-122"/>
                  </a:defRPr>
                </a:lvl2pPr>
                <a:lvl3pPr marL="1143000" indent="-228600" eaLnBrk="0" hangingPunct="0">
                  <a:defRPr kumimoji="1" sz="2000">
                    <a:solidFill>
                      <a:schemeClr val="tx1"/>
                    </a:solidFill>
                    <a:latin typeface="Times New Roman" pitchFamily="18" charset="0"/>
                    <a:ea typeface="SimSun" pitchFamily="2" charset="-122"/>
                  </a:defRPr>
                </a:lvl3pPr>
                <a:lvl4pPr marL="1600200" indent="-228600" eaLnBrk="0" hangingPunct="0">
                  <a:defRPr kumimoji="1" sz="2000">
                    <a:solidFill>
                      <a:schemeClr val="tx1"/>
                    </a:solidFill>
                    <a:latin typeface="Times New Roman" pitchFamily="18" charset="0"/>
                    <a:ea typeface="SimSun" pitchFamily="2" charset="-122"/>
                  </a:defRPr>
                </a:lvl4pPr>
                <a:lvl5pPr marL="2057400" indent="-228600" eaLnBrk="0" hangingPunct="0">
                  <a:defRPr kumimoji="1" sz="20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SimSun" pitchFamily="2" charset="-122"/>
                  </a:defRPr>
                </a:lvl9pPr>
              </a:lstStyle>
              <a:p>
                <a:pPr eaLnBrk="1" hangingPunct="1"/>
                <a:r>
                  <a:rPr lang="zh-CN" altLang="en-US" sz="2400" b="1" dirty="0"/>
                  <a:t>    </a:t>
                </a:r>
                <a:r>
                  <a:rPr lang="en-US" altLang="zh-CN" sz="2400" b="1" dirty="0"/>
                  <a:t>Crystal direction</a:t>
                </a:r>
                <a:r>
                  <a:rPr lang="zh-CN" altLang="en-US" sz="2400" b="1" dirty="0"/>
                  <a:t>： </a:t>
                </a:r>
                <a:r>
                  <a:rPr lang="en-US" altLang="zh-CN" sz="2400" b="1" dirty="0"/>
                  <a:t>[l</a:t>
                </a:r>
                <a:r>
                  <a:rPr lang="en-US" altLang="zh-CN" sz="2400" b="1" baseline="-25000" dirty="0"/>
                  <a:t>1</a:t>
                </a:r>
                <a:r>
                  <a:rPr lang="en-US" altLang="zh-CN" sz="2400" b="1" dirty="0"/>
                  <a:t>,l</a:t>
                </a:r>
                <a:r>
                  <a:rPr lang="en-US" altLang="zh-CN" sz="2400" b="1" baseline="-25000" dirty="0"/>
                  <a:t>2</a:t>
                </a:r>
                <a:r>
                  <a:rPr lang="en-US" altLang="zh-CN" sz="2400" b="1" dirty="0"/>
                  <a:t>,l</a:t>
                </a:r>
                <a:r>
                  <a:rPr lang="en-US" altLang="zh-CN" sz="2400" b="1" baseline="-25000" dirty="0"/>
                  <a:t>3</a:t>
                </a:r>
                <a:r>
                  <a:rPr lang="en-US" altLang="zh-CN" sz="2400" b="1" dirty="0"/>
                  <a:t>]  l</a:t>
                </a:r>
                <a:r>
                  <a:rPr lang="en-US" altLang="zh-CN" sz="2400" b="1" baseline="-25000" dirty="0"/>
                  <a:t>1 </a:t>
                </a:r>
                <a:r>
                  <a:rPr lang="en-US" altLang="zh-CN" sz="2400" b="1" dirty="0">
                    <a:sym typeface="Symbol" pitchFamily="18" charset="2"/>
                  </a:rPr>
                  <a:t>a</a:t>
                </a:r>
                <a:r>
                  <a:rPr lang="en-US" altLang="zh-CN" sz="2400" b="1" baseline="-25000" dirty="0">
                    <a:sym typeface="Symbol" pitchFamily="18" charset="2"/>
                  </a:rPr>
                  <a:t>1</a:t>
                </a:r>
                <a:r>
                  <a:rPr lang="en-US" altLang="zh-CN" sz="2400" b="1" dirty="0"/>
                  <a:t>+l</a:t>
                </a:r>
                <a:r>
                  <a:rPr lang="en-US" altLang="zh-CN" sz="2400" b="1" baseline="-25000" dirty="0"/>
                  <a:t>2 </a:t>
                </a:r>
                <a:r>
                  <a:rPr lang="en-US" altLang="zh-CN" sz="2400" b="1" dirty="0">
                    <a:sym typeface="Symbol" pitchFamily="18" charset="2"/>
                  </a:rPr>
                  <a:t>a</a:t>
                </a:r>
                <a:r>
                  <a:rPr lang="en-US" altLang="zh-CN" sz="2400" b="1" baseline="-25000" dirty="0">
                    <a:sym typeface="Symbol" pitchFamily="18" charset="2"/>
                  </a:rPr>
                  <a:t>2</a:t>
                </a:r>
                <a:r>
                  <a:rPr lang="en-US" altLang="zh-CN" sz="2400" b="1" dirty="0"/>
                  <a:t>+l</a:t>
                </a:r>
                <a:r>
                  <a:rPr lang="en-US" altLang="zh-CN" sz="2400" b="1" baseline="-25000" dirty="0"/>
                  <a:t>3</a:t>
                </a:r>
                <a:r>
                  <a:rPr lang="en-US" altLang="zh-CN" sz="2400" b="1" baseline="-25000" dirty="0">
                    <a:sym typeface="Symbol" pitchFamily="18" charset="2"/>
                  </a:rPr>
                  <a:t> </a:t>
                </a:r>
                <a:r>
                  <a:rPr lang="en-US" altLang="zh-CN" sz="2400" b="1" dirty="0">
                    <a:sym typeface="Symbol" pitchFamily="18" charset="2"/>
                  </a:rPr>
                  <a:t>a</a:t>
                </a:r>
                <a:r>
                  <a:rPr lang="en-US" altLang="zh-CN" sz="2400" b="1" baseline="-25000" dirty="0">
                    <a:sym typeface="Symbol" pitchFamily="18" charset="2"/>
                  </a:rPr>
                  <a:t>3</a:t>
                </a:r>
                <a:r>
                  <a:rPr lang="en-US" altLang="zh-CN" sz="2400" b="1" dirty="0"/>
                  <a:t>           </a:t>
                </a:r>
              </a:p>
              <a:p>
                <a:pPr eaLnBrk="1" hangingPunct="1"/>
                <a:r>
                  <a:rPr lang="en-US" altLang="zh-CN" sz="2400" b="1" dirty="0"/>
                  <a:t>                   equivalent:  &lt;l</a:t>
                </a:r>
                <a:r>
                  <a:rPr lang="en-US" altLang="zh-CN" sz="2400" b="1" baseline="-25000" dirty="0"/>
                  <a:t>1</a:t>
                </a:r>
                <a:r>
                  <a:rPr lang="en-US" altLang="zh-CN" sz="2400" b="1" dirty="0"/>
                  <a:t>l</a:t>
                </a:r>
                <a:r>
                  <a:rPr lang="en-US" altLang="zh-CN" sz="2400" b="1" baseline="-25000" dirty="0"/>
                  <a:t>2</a:t>
                </a:r>
                <a:r>
                  <a:rPr lang="en-US" altLang="zh-CN" sz="2400" b="1" dirty="0"/>
                  <a:t>l</a:t>
                </a:r>
                <a:r>
                  <a:rPr lang="en-US" altLang="zh-CN" sz="2400" b="1" baseline="-25000" dirty="0"/>
                  <a:t>3</a:t>
                </a:r>
                <a:r>
                  <a:rPr lang="en-US" altLang="zh-CN" sz="2400" b="1" dirty="0"/>
                  <a:t>&gt;</a:t>
                </a:r>
              </a:p>
              <a:p>
                <a:pPr eaLnBrk="1" hangingPunct="1"/>
                <a:r>
                  <a:rPr lang="en-US" sz="2400" b="1" dirty="0"/>
                  <a:t>		</a:t>
                </a:r>
                <a:r>
                  <a:rPr lang="en-US" sz="2400" dirty="0"/>
                  <a:t>By convention, negative index are written with a bar, as in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a:rPr>
                          <m:t>3</m:t>
                        </m:r>
                      </m:e>
                    </m:acc>
                  </m:oMath>
                </a14:m>
                <a:r>
                  <a:rPr lang="en-US" sz="2400" dirty="0"/>
                  <a:t> for −3</a:t>
                </a:r>
                <a:endParaRPr lang="en-US" altLang="zh-CN" sz="2400" b="1" dirty="0"/>
              </a:p>
              <a:p>
                <a:pPr eaLnBrk="1" hangingPunct="1"/>
                <a:r>
                  <a:rPr lang="en-US" altLang="zh-CN" sz="2400" b="1" dirty="0"/>
                  <a:t>       Crystal planes </a:t>
                </a:r>
                <a:r>
                  <a:rPr lang="en-US" altLang="zh-CN" sz="2400" b="1" dirty="0">
                    <a:sym typeface="Wingdings" pitchFamily="2" charset="2"/>
                  </a:rPr>
                  <a:t>(h</a:t>
                </a:r>
                <a:r>
                  <a:rPr lang="en-US" altLang="zh-CN" sz="2400" b="1" baseline="-25000" dirty="0"/>
                  <a:t>1</a:t>
                </a:r>
                <a:r>
                  <a:rPr lang="en-US" altLang="zh-CN" sz="2400" b="1" dirty="0"/>
                  <a:t>,h</a:t>
                </a:r>
                <a:r>
                  <a:rPr lang="en-US" altLang="zh-CN" sz="2400" b="1" baseline="-25000" dirty="0"/>
                  <a:t>2</a:t>
                </a:r>
                <a:r>
                  <a:rPr lang="en-US" altLang="zh-CN" sz="2400" b="1" dirty="0"/>
                  <a:t>,h</a:t>
                </a:r>
                <a:r>
                  <a:rPr lang="en-US" altLang="zh-CN" sz="2400" b="1" baseline="-25000" dirty="0"/>
                  <a:t>3</a:t>
                </a:r>
                <a:r>
                  <a:rPr lang="en-US" altLang="zh-CN" sz="2400" b="1" dirty="0"/>
                  <a:t>) </a:t>
                </a:r>
                <a:r>
                  <a:rPr lang="zh-CN" altLang="en-US" sz="2400" b="1" dirty="0"/>
                  <a:t>：</a:t>
                </a:r>
                <a:r>
                  <a:rPr lang="en-US" altLang="zh-CN" sz="2400" b="1" dirty="0"/>
                  <a:t>Miller index</a:t>
                </a:r>
                <a:endParaRPr lang="zh-CN" altLang="en-US" sz="2400" b="1" dirty="0"/>
              </a:p>
              <a:p>
                <a:pPr eaLnBrk="1" hangingPunct="1"/>
                <a:r>
                  <a:rPr lang="zh-CN" altLang="en-US" sz="2400" b="1" dirty="0"/>
                  <a:t>                        </a:t>
                </a:r>
                <a:r>
                  <a:rPr lang="en-US" altLang="zh-CN" sz="2400" b="1" dirty="0">
                    <a:sym typeface="Symbol" pitchFamily="18" charset="2"/>
                  </a:rPr>
                  <a:t>a</a:t>
                </a:r>
                <a:r>
                  <a:rPr lang="en-US" altLang="zh-CN" sz="2400" b="1" baseline="-25000" dirty="0">
                    <a:sym typeface="Symbol" pitchFamily="18" charset="2"/>
                  </a:rPr>
                  <a:t>1</a:t>
                </a:r>
                <a:r>
                  <a:rPr lang="en-US" altLang="zh-CN" sz="2400" b="1" dirty="0">
                    <a:sym typeface="Symbol" pitchFamily="18" charset="2"/>
                  </a:rPr>
                  <a:t>/  </a:t>
                </a:r>
                <a:r>
                  <a:rPr lang="en-US" altLang="zh-CN" sz="2400" b="1" dirty="0">
                    <a:sym typeface="Wingdings" pitchFamily="2" charset="2"/>
                  </a:rPr>
                  <a:t>h</a:t>
                </a:r>
                <a:r>
                  <a:rPr lang="en-US" altLang="zh-CN" sz="2400" b="1" baseline="-25000" dirty="0"/>
                  <a:t>1</a:t>
                </a:r>
                <a:r>
                  <a:rPr lang="zh-CN" altLang="en-US" sz="2400" b="1" dirty="0"/>
                  <a:t>，</a:t>
                </a:r>
                <a:r>
                  <a:rPr lang="zh-CN" altLang="en-US" sz="2400" b="1" baseline="-25000" dirty="0"/>
                  <a:t> </a:t>
                </a:r>
                <a:r>
                  <a:rPr lang="en-US" altLang="zh-CN" sz="2400" b="1" dirty="0">
                    <a:sym typeface="Symbol" pitchFamily="18" charset="2"/>
                  </a:rPr>
                  <a:t>a</a:t>
                </a:r>
                <a:r>
                  <a:rPr lang="en-US" altLang="zh-CN" sz="2400" b="1" baseline="-25000" dirty="0">
                    <a:sym typeface="Symbol" pitchFamily="18" charset="2"/>
                  </a:rPr>
                  <a:t>2</a:t>
                </a:r>
                <a:r>
                  <a:rPr lang="en-US" altLang="zh-CN" sz="2400" b="1" dirty="0">
                    <a:sym typeface="Symbol" pitchFamily="18" charset="2"/>
                  </a:rPr>
                  <a:t>/ </a:t>
                </a:r>
                <a:r>
                  <a:rPr lang="en-US" altLang="zh-CN" sz="2400" b="1" dirty="0">
                    <a:sym typeface="Wingdings" pitchFamily="2" charset="2"/>
                  </a:rPr>
                  <a:t>h</a:t>
                </a:r>
                <a:r>
                  <a:rPr lang="en-US" altLang="zh-CN" sz="2400" b="1" baseline="-25000" dirty="0"/>
                  <a:t>2</a:t>
                </a:r>
                <a:r>
                  <a:rPr lang="zh-CN" altLang="en-US" sz="2400" b="1" dirty="0"/>
                  <a:t>，</a:t>
                </a:r>
                <a:r>
                  <a:rPr lang="en-US" altLang="zh-CN" sz="2400" b="1" dirty="0">
                    <a:sym typeface="Symbol" pitchFamily="18" charset="2"/>
                  </a:rPr>
                  <a:t>a</a:t>
                </a:r>
                <a:r>
                  <a:rPr lang="en-US" altLang="zh-CN" sz="2400" b="1" baseline="-25000" dirty="0">
                    <a:sym typeface="Symbol" pitchFamily="18" charset="2"/>
                  </a:rPr>
                  <a:t>3</a:t>
                </a:r>
                <a:r>
                  <a:rPr lang="en-US" altLang="zh-CN" sz="2400" b="1" dirty="0">
                    <a:sym typeface="Symbol" pitchFamily="18" charset="2"/>
                  </a:rPr>
                  <a:t>/ </a:t>
                </a:r>
                <a:r>
                  <a:rPr lang="en-US" altLang="zh-CN" sz="2400" b="1" dirty="0">
                    <a:sym typeface="Wingdings" pitchFamily="2" charset="2"/>
                  </a:rPr>
                  <a:t>h</a:t>
                </a:r>
                <a:r>
                  <a:rPr lang="en-US" altLang="zh-CN" sz="2400" b="1" baseline="-25000" dirty="0"/>
                  <a:t>3</a:t>
                </a:r>
                <a:r>
                  <a:rPr lang="en-US" altLang="zh-CN" sz="2400" b="1" dirty="0"/>
                  <a:t>. </a:t>
                </a:r>
              </a:p>
              <a:p>
                <a:pPr eaLnBrk="1" hangingPunct="1"/>
                <a:r>
                  <a:rPr lang="en-US" altLang="zh-CN" sz="2400" b="1" dirty="0"/>
                  <a:t>                              equivalent {</a:t>
                </a:r>
                <a:r>
                  <a:rPr lang="en-US" altLang="zh-CN" sz="2400" b="1" dirty="0">
                    <a:sym typeface="Wingdings" pitchFamily="2" charset="2"/>
                  </a:rPr>
                  <a:t>h</a:t>
                </a:r>
                <a:r>
                  <a:rPr lang="en-US" altLang="zh-CN" sz="2400" b="1" baseline="-25000" dirty="0"/>
                  <a:t>1</a:t>
                </a:r>
                <a:r>
                  <a:rPr lang="en-US" altLang="zh-CN" sz="2400" b="1" dirty="0"/>
                  <a:t>,h</a:t>
                </a:r>
                <a:r>
                  <a:rPr lang="en-US" altLang="zh-CN" sz="2400" b="1" baseline="-25000" dirty="0"/>
                  <a:t>2</a:t>
                </a:r>
                <a:r>
                  <a:rPr lang="en-US" altLang="zh-CN" sz="2400" b="1" dirty="0"/>
                  <a:t>,h</a:t>
                </a:r>
                <a:r>
                  <a:rPr lang="en-US" altLang="zh-CN" sz="2400" b="1" baseline="-25000" dirty="0"/>
                  <a:t>3</a:t>
                </a:r>
                <a:r>
                  <a:rPr lang="en-US" altLang="zh-CN" sz="2400" b="1" dirty="0"/>
                  <a:t>}</a:t>
                </a:r>
              </a:p>
              <a:p>
                <a:pPr eaLnBrk="1" hangingPunct="1"/>
                <a:endParaRPr lang="en-US" altLang="zh-CN" sz="2400" b="1" dirty="0"/>
              </a:p>
              <a:p>
                <a:pPr eaLnBrk="1" hangingPunct="1"/>
                <a:endParaRPr lang="en-US" altLang="zh-CN" sz="2400" dirty="0"/>
              </a:p>
              <a:p>
                <a:pPr eaLnBrk="1" hangingPunct="1"/>
                <a:endParaRPr lang="en-US" altLang="zh-CN" sz="2400" dirty="0"/>
              </a:p>
              <a:p>
                <a:pPr eaLnBrk="1" hangingPunct="1"/>
                <a:endParaRPr lang="en-US" altLang="zh-CN" sz="24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endParaRPr lang="en-US" altLang="zh-CN" sz="2400" baseline="-25000" dirty="0"/>
              </a:p>
              <a:p>
                <a:pPr eaLnBrk="1" hangingPunct="1"/>
                <a:r>
                  <a:rPr lang="en-US" altLang="zh-CN" sz="2400" b="1" dirty="0">
                    <a:sym typeface="Symbol" pitchFamily="18" charset="2"/>
                  </a:rPr>
                  <a:t>a</a:t>
                </a:r>
                <a:r>
                  <a:rPr lang="en-US" altLang="zh-CN" sz="2400" b="1" baseline="-25000" dirty="0">
                    <a:sym typeface="Symbol" pitchFamily="18" charset="2"/>
                  </a:rPr>
                  <a:t>1</a:t>
                </a:r>
                <a:r>
                  <a:rPr lang="en-US" altLang="zh-CN" sz="2400" b="1" dirty="0"/>
                  <a:t> </a:t>
                </a:r>
                <a:r>
                  <a:rPr lang="en-US" altLang="zh-CN" sz="2400" b="1" dirty="0">
                    <a:sym typeface="Symbol" pitchFamily="18" charset="2"/>
                  </a:rPr>
                  <a:t>a</a:t>
                </a:r>
                <a:r>
                  <a:rPr lang="en-US" altLang="zh-CN" sz="2400" b="1" baseline="-25000" dirty="0">
                    <a:sym typeface="Symbol" pitchFamily="18" charset="2"/>
                  </a:rPr>
                  <a:t>2</a:t>
                </a:r>
                <a:r>
                  <a:rPr lang="en-US" altLang="zh-CN" sz="2400" b="1" dirty="0"/>
                  <a:t> </a:t>
                </a:r>
                <a:r>
                  <a:rPr lang="en-US" altLang="zh-CN" sz="2400" b="1" dirty="0">
                    <a:sym typeface="Symbol" pitchFamily="18" charset="2"/>
                  </a:rPr>
                  <a:t>a</a:t>
                </a:r>
                <a:r>
                  <a:rPr lang="en-US" altLang="zh-CN" sz="2400" b="1" baseline="-25000" dirty="0">
                    <a:sym typeface="Symbol" pitchFamily="18" charset="2"/>
                  </a:rPr>
                  <a:t>3 </a:t>
                </a:r>
                <a:r>
                  <a:rPr lang="en-US" altLang="zh-CN" sz="2400" b="1" dirty="0">
                    <a:sym typeface="Symbol" pitchFamily="18" charset="2"/>
                  </a:rPr>
                  <a:t>are unit cell vectors!</a:t>
                </a:r>
                <a:r>
                  <a:rPr lang="zh-CN" altLang="en-US" sz="2400" dirty="0"/>
                  <a:t>                                                          </a:t>
                </a:r>
              </a:p>
            </p:txBody>
          </p:sp>
        </mc:Choice>
        <mc:Fallback xmlns="">
          <p:sp>
            <p:nvSpPr>
              <p:cNvPr id="48130" name="Text Box 2"/>
              <p:cNvSpPr txBox="1">
                <a:spLocks noRot="1" noChangeAspect="1" noMove="1" noResize="1" noEditPoints="1" noAdjustHandles="1" noChangeArrowheads="1" noChangeShapeType="1" noTextEdit="1"/>
              </p:cNvSpPr>
              <p:nvPr/>
            </p:nvSpPr>
            <p:spPr bwMode="auto">
              <a:xfrm>
                <a:off x="1050925" y="574675"/>
                <a:ext cx="7483475" cy="6001643"/>
              </a:xfrm>
              <a:prstGeom prst="rect">
                <a:avLst/>
              </a:prstGeom>
              <a:blipFill rotWithShape="1">
                <a:blip r:embed="rId3"/>
                <a:stretch>
                  <a:fillRect l="-1221" t="-1117" b="-13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8131" name="Picture 4" descr="Pict0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531517"/>
            <a:ext cx="6858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007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0586"/>
          <p:cNvPicPr>
            <a:picLocks noChangeAspect="1" noChangeArrowheads="1"/>
          </p:cNvPicPr>
          <p:nvPr/>
        </p:nvPicPr>
        <p:blipFill rotWithShape="1">
          <a:blip r:embed="rId2">
            <a:extLst>
              <a:ext uri="{28A0092B-C50C-407E-A947-70E740481C1C}">
                <a14:useLocalDpi xmlns:a14="http://schemas.microsoft.com/office/drawing/2010/main" val="0"/>
              </a:ext>
            </a:extLst>
          </a:blip>
          <a:srcRect l="56881" b="24751"/>
          <a:stretch/>
        </p:blipFill>
        <p:spPr bwMode="auto">
          <a:xfrm>
            <a:off x="2627784" y="1412776"/>
            <a:ext cx="3482788" cy="351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691680" y="510478"/>
            <a:ext cx="6612901" cy="646331"/>
          </a:xfrm>
          <a:prstGeom prst="rect">
            <a:avLst/>
          </a:prstGeom>
        </p:spPr>
        <p:txBody>
          <a:bodyPr wrap="none">
            <a:spAutoFit/>
          </a:bodyPr>
          <a:lstStyle/>
          <a:p>
            <a:r>
              <a:rPr lang="en-US" sz="3600" dirty="0"/>
              <a:t>Crystal direction for a simple cubic</a:t>
            </a:r>
          </a:p>
        </p:txBody>
      </p:sp>
    </p:spTree>
    <p:extLst>
      <p:ext uri="{BB962C8B-B14F-4D97-AF65-F5344CB8AC3E}">
        <p14:creationId xmlns:p14="http://schemas.microsoft.com/office/powerpoint/2010/main" val="1263525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5696" y="1785005"/>
            <a:ext cx="4572000" cy="4524315"/>
          </a:xfrm>
          <a:prstGeom prst="rect">
            <a:avLst/>
          </a:prstGeom>
        </p:spPr>
        <p:txBody>
          <a:bodyPr>
            <a:spAutoFit/>
          </a:bodyPr>
          <a:lstStyle/>
          <a:p>
            <a:r>
              <a:rPr lang="en-US" dirty="0"/>
              <a:t>Input: cell size (L</a:t>
            </a:r>
            <a:r>
              <a:rPr lang="en-US" baseline="-25000" dirty="0"/>
              <a:t>x</a:t>
            </a:r>
            <a:r>
              <a:rPr lang="en-US" dirty="0"/>
              <a:t> ´ L</a:t>
            </a:r>
            <a:r>
              <a:rPr lang="en-US" baseline="-25000" dirty="0"/>
              <a:t>y</a:t>
            </a:r>
            <a:r>
              <a:rPr lang="en-US" dirty="0"/>
              <a:t> ´ </a:t>
            </a:r>
            <a:r>
              <a:rPr lang="en-US" dirty="0" err="1"/>
              <a:t>L</a:t>
            </a:r>
            <a:r>
              <a:rPr lang="en-US" baseline="-25000" dirty="0" err="1"/>
              <a:t>z</a:t>
            </a:r>
            <a:r>
              <a:rPr lang="en-US" dirty="0"/>
              <a:t>) = (</a:t>
            </a:r>
            <a:r>
              <a:rPr lang="en-US" dirty="0" err="1"/>
              <a:t>n</a:t>
            </a:r>
            <a:r>
              <a:rPr lang="en-US" baseline="-25000" dirty="0" err="1"/>
              <a:t>x</a:t>
            </a:r>
            <a:r>
              <a:rPr lang="en-US" dirty="0"/>
              <a:t> ´ </a:t>
            </a:r>
            <a:r>
              <a:rPr lang="en-US" dirty="0" err="1"/>
              <a:t>n</a:t>
            </a:r>
            <a:r>
              <a:rPr lang="en-US" baseline="-25000" dirty="0" err="1"/>
              <a:t>y</a:t>
            </a:r>
            <a:r>
              <a:rPr lang="en-US" dirty="0"/>
              <a:t> ´ </a:t>
            </a:r>
            <a:r>
              <a:rPr lang="en-US" dirty="0" err="1"/>
              <a:t>n</a:t>
            </a:r>
            <a:r>
              <a:rPr lang="en-US" baseline="-25000" dirty="0" err="1"/>
              <a:t>z</a:t>
            </a:r>
            <a:r>
              <a:rPr lang="en-US" dirty="0"/>
              <a:t>)</a:t>
            </a:r>
            <a:r>
              <a:rPr lang="en-US" i="1" dirty="0"/>
              <a:t>a</a:t>
            </a:r>
            <a:r>
              <a:rPr lang="en-US" baseline="30000" dirty="0"/>
              <a:t>3</a:t>
            </a:r>
            <a:r>
              <a:rPr lang="en-US" dirty="0"/>
              <a:t> , </a:t>
            </a:r>
            <a:r>
              <a:rPr lang="en-US" i="1" dirty="0"/>
              <a:t>a</a:t>
            </a:r>
            <a:r>
              <a:rPr lang="en-US" dirty="0"/>
              <a:t> --- lattice constant.</a:t>
            </a:r>
          </a:p>
          <a:p>
            <a:r>
              <a:rPr lang="en-US" dirty="0"/>
              <a:t> </a:t>
            </a:r>
          </a:p>
          <a:p>
            <a:r>
              <a:rPr lang="en-US" dirty="0" err="1"/>
              <a:t>Sc</a:t>
            </a:r>
            <a:r>
              <a:rPr lang="en-US" dirty="0"/>
              <a:t>:		Na = 0  (no. of atoms)</a:t>
            </a:r>
          </a:p>
          <a:p>
            <a:r>
              <a:rPr lang="en-US" dirty="0"/>
              <a:t>		</a:t>
            </a:r>
            <a:r>
              <a:rPr lang="en-US" dirty="0" err="1"/>
              <a:t>i</a:t>
            </a:r>
            <a:r>
              <a:rPr lang="en-US" dirty="0"/>
              <a:t>=1, </a:t>
            </a:r>
            <a:r>
              <a:rPr lang="en-US" dirty="0" err="1"/>
              <a:t>n</a:t>
            </a:r>
            <a:r>
              <a:rPr lang="en-US" baseline="-25000" dirty="0" err="1"/>
              <a:t>x</a:t>
            </a:r>
            <a:endParaRPr lang="en-US" dirty="0"/>
          </a:p>
          <a:p>
            <a:r>
              <a:rPr lang="en-US" baseline="-25000" dirty="0"/>
              <a:t>		</a:t>
            </a:r>
            <a:r>
              <a:rPr lang="en-US" dirty="0"/>
              <a:t>j=1, </a:t>
            </a:r>
            <a:r>
              <a:rPr lang="en-US" dirty="0" err="1"/>
              <a:t>n</a:t>
            </a:r>
            <a:r>
              <a:rPr lang="en-US" baseline="-25000" dirty="0" err="1"/>
              <a:t>y</a:t>
            </a:r>
            <a:r>
              <a:rPr lang="en-US" dirty="0"/>
              <a:t> </a:t>
            </a:r>
          </a:p>
          <a:p>
            <a:r>
              <a:rPr lang="en-US" dirty="0"/>
              <a:t>		k=1, </a:t>
            </a:r>
            <a:r>
              <a:rPr lang="en-US" dirty="0" err="1"/>
              <a:t>n</a:t>
            </a:r>
            <a:r>
              <a:rPr lang="en-US" baseline="-25000" dirty="0" err="1"/>
              <a:t>z</a:t>
            </a:r>
            <a:endParaRPr lang="en-US" dirty="0"/>
          </a:p>
          <a:p>
            <a:r>
              <a:rPr lang="en-US" dirty="0"/>
              <a:t>		Na = Na +1</a:t>
            </a:r>
          </a:p>
          <a:p>
            <a:r>
              <a:rPr lang="en-US" dirty="0"/>
              <a:t>		x(Na) = 0.0 + (i-1)*</a:t>
            </a:r>
            <a:r>
              <a:rPr lang="en-US" i="1" dirty="0"/>
              <a:t>a</a:t>
            </a:r>
            <a:endParaRPr lang="en-US" dirty="0"/>
          </a:p>
          <a:p>
            <a:r>
              <a:rPr lang="en-US" dirty="0"/>
              <a:t>		y(Na) = 0.0 + (j-1)*</a:t>
            </a:r>
            <a:r>
              <a:rPr lang="en-US" i="1" dirty="0"/>
              <a:t>a</a:t>
            </a:r>
            <a:endParaRPr lang="en-US" dirty="0"/>
          </a:p>
          <a:p>
            <a:r>
              <a:rPr lang="en-US" dirty="0"/>
              <a:t>		z(Na) = 0.0 + (k-1)*</a:t>
            </a:r>
            <a:r>
              <a:rPr lang="en-US" i="1" dirty="0"/>
              <a:t>a</a:t>
            </a:r>
            <a:endParaRPr lang="en-US" dirty="0"/>
          </a:p>
          <a:p>
            <a:r>
              <a:rPr lang="en-US" dirty="0"/>
              <a:t>		Next k</a:t>
            </a:r>
          </a:p>
          <a:p>
            <a:r>
              <a:rPr lang="en-US" dirty="0"/>
              <a:t>		Next j</a:t>
            </a:r>
          </a:p>
          <a:p>
            <a:r>
              <a:rPr lang="en-US" dirty="0"/>
              <a:t>		Next </a:t>
            </a:r>
            <a:r>
              <a:rPr lang="en-US" dirty="0" err="1"/>
              <a:t>i</a:t>
            </a:r>
            <a:endParaRPr lang="en-US" dirty="0"/>
          </a:p>
          <a:p>
            <a:r>
              <a:rPr lang="en-US" dirty="0"/>
              <a:t>		</a:t>
            </a:r>
            <a:r>
              <a:rPr lang="en-US" dirty="0" err="1"/>
              <a:t>Nt</a:t>
            </a:r>
            <a:r>
              <a:rPr lang="en-US" dirty="0"/>
              <a:t>(</a:t>
            </a:r>
            <a:r>
              <a:rPr lang="en-US" dirty="0" err="1"/>
              <a:t>Sc</a:t>
            </a:r>
            <a:r>
              <a:rPr lang="en-US" dirty="0"/>
              <a:t>) = Na (total no. of </a:t>
            </a:r>
            <a:r>
              <a:rPr lang="en-US" dirty="0" err="1"/>
              <a:t>Sc</a:t>
            </a:r>
            <a:r>
              <a:rPr lang="en-US" dirty="0"/>
              <a:t> atoms)</a:t>
            </a:r>
          </a:p>
        </p:txBody>
      </p:sp>
      <p:sp>
        <p:nvSpPr>
          <p:cNvPr id="4" name="标题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Sample code for a simple cubic lattice</a:t>
            </a:r>
          </a:p>
        </p:txBody>
      </p:sp>
    </p:spTree>
    <p:extLst>
      <p:ext uri="{BB962C8B-B14F-4D97-AF65-F5344CB8AC3E}">
        <p14:creationId xmlns:p14="http://schemas.microsoft.com/office/powerpoint/2010/main" val="1173446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32393"/>
            <a:ext cx="8280920" cy="6555641"/>
          </a:xfrm>
          <a:prstGeom prst="rect">
            <a:avLst/>
          </a:prstGeom>
        </p:spPr>
        <p:txBody>
          <a:bodyPr wrap="square">
            <a:spAutoFit/>
          </a:bodyPr>
          <a:lstStyle/>
          <a:p>
            <a:r>
              <a:rPr lang="en-US" sz="2800" dirty="0"/>
              <a:t>Project A part I: Programming </a:t>
            </a:r>
            <a:r>
              <a:rPr lang="en-US" sz="2800" dirty="0" err="1"/>
              <a:t>Sc</a:t>
            </a:r>
            <a:r>
              <a:rPr lang="en-US" sz="2800" dirty="0"/>
              <a:t>, Bcc, </a:t>
            </a:r>
            <a:r>
              <a:rPr lang="en-US" sz="2800" dirty="0" err="1"/>
              <a:t>Fcc</a:t>
            </a:r>
            <a:r>
              <a:rPr lang="en-US" sz="2800" dirty="0"/>
              <a:t>, and Diamond crystalline structures.</a:t>
            </a:r>
          </a:p>
          <a:p>
            <a:endParaRPr lang="en-US" sz="2800" dirty="0"/>
          </a:p>
          <a:p>
            <a:r>
              <a:rPr lang="en-US" sz="2800" dirty="0"/>
              <a:t>Detailed requirements:</a:t>
            </a:r>
          </a:p>
          <a:p>
            <a:r>
              <a:rPr lang="en-US" sz="2800" dirty="0"/>
              <a:t>The simulation cell size is adjustable in both periodicity and lattice constant. The shape of the cell has to be cubic like (or tetragonal). Make sure to include correct number of atoms in your cell. Plot the structure using any graphic software, like VMD… </a:t>
            </a:r>
          </a:p>
          <a:p>
            <a:r>
              <a:rPr lang="en-US" sz="2800" dirty="0"/>
              <a:t>Score will be deducted if the program has bad variable/function naming conventions or without adequate comments. Email the code and output to </a:t>
            </a:r>
            <a:r>
              <a:rPr lang="en-US" altLang="zh-CN" sz="2800" dirty="0" err="1" smtClean="0"/>
              <a:t>Wenjing</a:t>
            </a:r>
            <a:r>
              <a:rPr lang="en-US" sz="2800" dirty="0" smtClean="0"/>
              <a:t> </a:t>
            </a:r>
            <a:r>
              <a:rPr lang="en-US" sz="2800" dirty="0"/>
              <a:t>directly. </a:t>
            </a:r>
          </a:p>
          <a:p>
            <a:r>
              <a:rPr lang="en-US" sz="2800" dirty="0"/>
              <a:t>Project is due two weeks after the lab. Score will be deducted if the submission is late.</a:t>
            </a:r>
          </a:p>
        </p:txBody>
      </p:sp>
    </p:spTree>
    <p:extLst>
      <p:ext uri="{BB962C8B-B14F-4D97-AF65-F5344CB8AC3E}">
        <p14:creationId xmlns:p14="http://schemas.microsoft.com/office/powerpoint/2010/main" val="426034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143000"/>
          </a:xfrm>
        </p:spPr>
        <p:txBody>
          <a:bodyPr>
            <a:normAutofit fontScale="90000"/>
          </a:bodyPr>
          <a:lstStyle/>
          <a:p>
            <a:r>
              <a:rPr lang="en-US" b="1" dirty="0"/>
              <a:t>Computer Simulation vs. Computer modeling</a:t>
            </a:r>
            <a:br>
              <a:rPr lang="en-US" b="1" dirty="0"/>
            </a:br>
            <a:endParaRPr lang="en-US" dirty="0"/>
          </a:p>
        </p:txBody>
      </p:sp>
      <p:sp>
        <p:nvSpPr>
          <p:cNvPr id="3" name="内容占位符 2"/>
          <p:cNvSpPr>
            <a:spLocks noGrp="1"/>
          </p:cNvSpPr>
          <p:nvPr>
            <p:ph idx="1"/>
          </p:nvPr>
        </p:nvSpPr>
        <p:spPr>
          <a:xfrm>
            <a:off x="467544" y="1556792"/>
            <a:ext cx="8229600" cy="4525963"/>
          </a:xfrm>
        </p:spPr>
        <p:txBody>
          <a:bodyPr>
            <a:normAutofit fontScale="70000" lnSpcReduction="20000"/>
          </a:bodyPr>
          <a:lstStyle/>
          <a:p>
            <a:pPr lvl="0"/>
            <a:r>
              <a:rPr lang="en-US" dirty="0"/>
              <a:t>Modeling: </a:t>
            </a:r>
            <a:endParaRPr lang="en-US" dirty="0" smtClean="0"/>
          </a:p>
          <a:p>
            <a:pPr lvl="1"/>
            <a:r>
              <a:rPr lang="en-US" dirty="0" smtClean="0"/>
              <a:t>allowed </a:t>
            </a:r>
            <a:r>
              <a:rPr lang="en-US" dirty="0"/>
              <a:t>to invent new equations and algorithms to describe some physical system. </a:t>
            </a:r>
            <a:endParaRPr lang="en-US" dirty="0" smtClean="0"/>
          </a:p>
          <a:p>
            <a:pPr lvl="1"/>
            <a:r>
              <a:rPr lang="en-US" dirty="0"/>
              <a:t>I</a:t>
            </a:r>
            <a:r>
              <a:rPr lang="en-US" dirty="0" smtClean="0"/>
              <a:t>nvent </a:t>
            </a:r>
            <a:r>
              <a:rPr lang="en-US" dirty="0"/>
              <a:t>a fictitious model with some dynamics that is easy to do on a computer and do systematic studies of the properties of the model. </a:t>
            </a:r>
            <a:endParaRPr lang="en-US" dirty="0" smtClean="0"/>
          </a:p>
          <a:p>
            <a:pPr lvl="1"/>
            <a:r>
              <a:rPr lang="en-US" dirty="0" smtClean="0"/>
              <a:t>might </a:t>
            </a:r>
            <a:r>
              <a:rPr lang="en-US" dirty="0"/>
              <a:t>investigate whether some physical systems are described by the model. </a:t>
            </a:r>
            <a:endParaRPr lang="en-US" dirty="0" smtClean="0"/>
          </a:p>
          <a:p>
            <a:pPr lvl="1"/>
            <a:r>
              <a:rPr lang="en-US" dirty="0" smtClean="0"/>
              <a:t>Clearly </a:t>
            </a:r>
            <a:r>
              <a:rPr lang="en-US" dirty="0"/>
              <a:t>this approach is warranted in such fields as economics, ecology, biology ... </a:t>
            </a:r>
            <a:endParaRPr lang="en-US" dirty="0" smtClean="0"/>
          </a:p>
          <a:p>
            <a:pPr lvl="1"/>
            <a:r>
              <a:rPr lang="en-US" dirty="0" smtClean="0"/>
              <a:t>since </a:t>
            </a:r>
            <a:r>
              <a:rPr lang="en-US" dirty="0"/>
              <a:t>the "correct" underlying description has not always been worked </a:t>
            </a:r>
            <a:r>
              <a:rPr lang="en-US" dirty="0" smtClean="0"/>
              <a:t>out…</a:t>
            </a:r>
          </a:p>
          <a:p>
            <a:r>
              <a:rPr lang="en-US" dirty="0" smtClean="0"/>
              <a:t>Simulation or modeling?</a:t>
            </a:r>
          </a:p>
          <a:p>
            <a:pPr lvl="1"/>
            <a:r>
              <a:rPr lang="en-US" dirty="0" smtClean="0"/>
              <a:t>The movie “The Matrix”</a:t>
            </a:r>
          </a:p>
          <a:p>
            <a:pPr lvl="1"/>
            <a:r>
              <a:rPr lang="en-US" dirty="0" smtClean="0"/>
              <a:t>Are we in a simulation or modeling?</a:t>
            </a:r>
            <a:endParaRPr lang="en-US" dirty="0"/>
          </a:p>
          <a:p>
            <a:endParaRPr lang="en-US" dirty="0"/>
          </a:p>
        </p:txBody>
      </p:sp>
      <p:pic>
        <p:nvPicPr>
          <p:cNvPr id="9218" name="Picture 2" descr="http://upload.wikimedia.org/wikipedia/en/c/c1/The_Matrix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509120"/>
            <a:ext cx="1596878"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8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Challenges in computational physics</a:t>
            </a:r>
            <a:endParaRPr lang="en-US" dirty="0"/>
          </a:p>
        </p:txBody>
      </p:sp>
      <p:sp>
        <p:nvSpPr>
          <p:cNvPr id="3" name="内容占位符 2"/>
          <p:cNvSpPr>
            <a:spLocks noGrp="1"/>
          </p:cNvSpPr>
          <p:nvPr>
            <p:ph idx="1"/>
          </p:nvPr>
        </p:nvSpPr>
        <p:spPr/>
        <p:txBody>
          <a:bodyPr>
            <a:normAutofit fontScale="85000" lnSpcReduction="20000"/>
          </a:bodyPr>
          <a:lstStyle/>
          <a:p>
            <a:pPr lvl="0"/>
            <a:r>
              <a:rPr lang="en-US" dirty="0"/>
              <a:t>The theoretical (mathematical) </a:t>
            </a:r>
            <a:r>
              <a:rPr lang="en-US" dirty="0" smtClean="0"/>
              <a:t>underpinnings</a:t>
            </a:r>
            <a:endParaRPr lang="en-US" dirty="0" smtClean="0">
              <a:effectLst/>
            </a:endParaRPr>
          </a:p>
          <a:p>
            <a:pPr lvl="1"/>
            <a:r>
              <a:rPr lang="en-US" dirty="0"/>
              <a:t>We must understand all the approximations and errors since we want to control all of the errors. </a:t>
            </a:r>
          </a:p>
          <a:p>
            <a:pPr lvl="1"/>
            <a:r>
              <a:rPr lang="en-US" dirty="0"/>
              <a:t>The generic problems with simulations. </a:t>
            </a:r>
            <a:endParaRPr lang="en-US" dirty="0" smtClean="0"/>
          </a:p>
          <a:p>
            <a:pPr lvl="2"/>
            <a:r>
              <a:rPr lang="en-US" dirty="0" smtClean="0"/>
              <a:t>The </a:t>
            </a:r>
            <a:r>
              <a:rPr lang="en-US" dirty="0"/>
              <a:t>fundamental </a:t>
            </a:r>
            <a:r>
              <a:rPr lang="en-US" dirty="0" smtClean="0"/>
              <a:t>problem: </a:t>
            </a:r>
            <a:r>
              <a:rPr lang="en-US" dirty="0"/>
              <a:t>computer time is </a:t>
            </a:r>
            <a:r>
              <a:rPr lang="en-US" dirty="0" smtClean="0"/>
              <a:t>limited! </a:t>
            </a:r>
          </a:p>
          <a:p>
            <a:pPr lvl="2"/>
            <a:r>
              <a:rPr lang="en-US" dirty="0" smtClean="0"/>
              <a:t>The </a:t>
            </a:r>
            <a:r>
              <a:rPr lang="en-US" dirty="0"/>
              <a:t>number of </a:t>
            </a:r>
            <a:r>
              <a:rPr lang="en-US" dirty="0" smtClean="0"/>
              <a:t>particles, the size of the size, the complexity of interactions,  </a:t>
            </a:r>
            <a:r>
              <a:rPr lang="en-US" dirty="0"/>
              <a:t>and </a:t>
            </a:r>
            <a:r>
              <a:rPr lang="en-US" dirty="0" smtClean="0"/>
              <a:t>the total </a:t>
            </a:r>
            <a:r>
              <a:rPr lang="en-US" dirty="0"/>
              <a:t>length of the simulation are much smaller </a:t>
            </a:r>
            <a:r>
              <a:rPr lang="en-US" dirty="0" smtClean="0"/>
              <a:t>or </a:t>
            </a:r>
            <a:r>
              <a:rPr lang="en-US" dirty="0"/>
              <a:t>shorter than the real world. </a:t>
            </a:r>
            <a:endParaRPr lang="en-US" dirty="0" smtClean="0"/>
          </a:p>
          <a:p>
            <a:pPr lvl="2"/>
            <a:r>
              <a:rPr lang="en-US" dirty="0"/>
              <a:t>A</a:t>
            </a:r>
            <a:r>
              <a:rPr lang="en-US" dirty="0" smtClean="0"/>
              <a:t>ll </a:t>
            </a:r>
            <a:r>
              <a:rPr lang="en-US" dirty="0"/>
              <a:t>simulation results have statistical </a:t>
            </a:r>
            <a:r>
              <a:rPr lang="en-US" dirty="0" smtClean="0"/>
              <a:t>errors and computational errors. </a:t>
            </a:r>
            <a:endParaRPr lang="en-US" dirty="0" smtClean="0"/>
          </a:p>
          <a:p>
            <a:pPr lvl="3"/>
            <a:r>
              <a:rPr lang="en-US" dirty="0" smtClean="0"/>
              <a:t>We </a:t>
            </a:r>
            <a:r>
              <a:rPr lang="en-US" dirty="0"/>
              <a:t>have to be able to control the effects of these limitations</a:t>
            </a:r>
            <a:r>
              <a:rPr lang="en-US" dirty="0" smtClean="0"/>
              <a:t>.</a:t>
            </a:r>
          </a:p>
          <a:p>
            <a:pPr lvl="3"/>
            <a:r>
              <a:rPr lang="en-US" dirty="0" smtClean="0"/>
              <a:t>Empirical vs. </a:t>
            </a:r>
            <a:r>
              <a:rPr lang="en-US" dirty="0" smtClean="0"/>
              <a:t> First principles</a:t>
            </a:r>
            <a:endParaRPr lang="en-US" dirty="0"/>
          </a:p>
          <a:p>
            <a:pPr lvl="1"/>
            <a:r>
              <a:rPr lang="en-US" dirty="0"/>
              <a:t>What is the optimal algorithm for a given problem? </a:t>
            </a:r>
            <a:endParaRPr lang="en-US" dirty="0" smtClean="0"/>
          </a:p>
          <a:p>
            <a:pPr lvl="2"/>
            <a:r>
              <a:rPr lang="en-US" dirty="0" smtClean="0"/>
              <a:t>Potential of algorithm designs.</a:t>
            </a:r>
            <a:endParaRPr lang="en-US" dirty="0" smtClean="0"/>
          </a:p>
          <a:p>
            <a:endParaRPr lang="en-US" dirty="0"/>
          </a:p>
        </p:txBody>
      </p:sp>
    </p:spTree>
    <p:extLst>
      <p:ext uri="{BB962C8B-B14F-4D97-AF65-F5344CB8AC3E}">
        <p14:creationId xmlns:p14="http://schemas.microsoft.com/office/powerpoint/2010/main" val="326257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normAutofit fontScale="92500"/>
          </a:bodyPr>
          <a:lstStyle/>
          <a:p>
            <a:pPr lvl="1"/>
            <a:r>
              <a:rPr lang="en-US" altLang="zh-CN" dirty="0"/>
              <a:t>How do we measure the performance of an algorithm? </a:t>
            </a:r>
          </a:p>
          <a:p>
            <a:pPr lvl="2"/>
            <a:r>
              <a:rPr lang="en-US" altLang="zh-CN" dirty="0"/>
              <a:t>Important problems take a great deal of computer </a:t>
            </a:r>
            <a:r>
              <a:rPr lang="en-US" altLang="zh-CN" dirty="0" smtClean="0"/>
              <a:t>resources </a:t>
            </a:r>
          </a:p>
          <a:p>
            <a:pPr lvl="3"/>
            <a:r>
              <a:rPr lang="en-US" altLang="zh-CN" dirty="0" smtClean="0"/>
              <a:t>importance sampling</a:t>
            </a:r>
          </a:p>
          <a:p>
            <a:pPr lvl="3"/>
            <a:r>
              <a:rPr lang="en-US" altLang="zh-CN" dirty="0" smtClean="0"/>
              <a:t>How do we achieve the importance distribution?</a:t>
            </a:r>
          </a:p>
          <a:p>
            <a:pPr lvl="2"/>
            <a:r>
              <a:rPr lang="en-US" altLang="zh-CN" dirty="0" smtClean="0"/>
              <a:t>Self consistence. </a:t>
            </a:r>
          </a:p>
          <a:p>
            <a:pPr lvl="3"/>
            <a:r>
              <a:rPr lang="en-US" altLang="zh-CN" dirty="0" smtClean="0"/>
              <a:t>Some properties obtained from the approximation are physical,</a:t>
            </a:r>
          </a:p>
          <a:p>
            <a:pPr lvl="3"/>
            <a:r>
              <a:rPr lang="en-US" altLang="zh-CN" dirty="0" smtClean="0"/>
              <a:t> others are not. </a:t>
            </a:r>
          </a:p>
          <a:p>
            <a:pPr lvl="3"/>
            <a:r>
              <a:rPr lang="en-US" altLang="zh-CN" dirty="0" smtClean="0"/>
              <a:t>Is it a good approximation?</a:t>
            </a:r>
            <a:endParaRPr lang="en-US" altLang="zh-CN" dirty="0"/>
          </a:p>
          <a:p>
            <a:pPr lvl="2"/>
            <a:r>
              <a:rPr lang="en-US" altLang="zh-CN" dirty="0" smtClean="0"/>
              <a:t>Optimization </a:t>
            </a:r>
            <a:r>
              <a:rPr lang="en-US" altLang="zh-CN" dirty="0"/>
              <a:t>is important!</a:t>
            </a:r>
          </a:p>
          <a:p>
            <a:pPr lvl="3"/>
            <a:r>
              <a:rPr lang="en-US" altLang="zh-CN" dirty="0" smtClean="0"/>
              <a:t>In </a:t>
            </a:r>
            <a:r>
              <a:rPr lang="en-US" altLang="zh-CN" dirty="0"/>
              <a:t>the past, the efficiency of simulations has increased more because of better algorithms than computer hardware. </a:t>
            </a:r>
          </a:p>
          <a:p>
            <a:endParaRPr lang="zh-CN" altLang="en-US" dirty="0"/>
          </a:p>
        </p:txBody>
      </p:sp>
    </p:spTree>
    <p:extLst>
      <p:ext uri="{BB962C8B-B14F-4D97-AF65-F5344CB8AC3E}">
        <p14:creationId xmlns:p14="http://schemas.microsoft.com/office/powerpoint/2010/main" val="182400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Challenges in Computational physics</a:t>
            </a:r>
            <a:endParaRPr lang="en-US" dirty="0"/>
          </a:p>
        </p:txBody>
      </p:sp>
      <p:sp>
        <p:nvSpPr>
          <p:cNvPr id="3" name="内容占位符 2"/>
          <p:cNvSpPr>
            <a:spLocks noGrp="1"/>
          </p:cNvSpPr>
          <p:nvPr>
            <p:ph idx="1"/>
          </p:nvPr>
        </p:nvSpPr>
        <p:spPr/>
        <p:txBody>
          <a:bodyPr/>
          <a:lstStyle/>
          <a:p>
            <a:pPr lvl="0"/>
            <a:r>
              <a:rPr lang="en-US" dirty="0"/>
              <a:t>Analysis of results</a:t>
            </a:r>
            <a:r>
              <a:rPr lang="en-US" dirty="0" smtClean="0"/>
              <a:t>.</a:t>
            </a:r>
          </a:p>
          <a:p>
            <a:pPr lvl="1"/>
            <a:r>
              <a:rPr lang="en-US" dirty="0" smtClean="0"/>
              <a:t> </a:t>
            </a:r>
            <a:r>
              <a:rPr lang="en-US" dirty="0"/>
              <a:t>All simulations produce are numbers. </a:t>
            </a:r>
            <a:endParaRPr lang="en-US" dirty="0" smtClean="0"/>
          </a:p>
          <a:p>
            <a:pPr lvl="1"/>
            <a:r>
              <a:rPr lang="en-US" dirty="0" smtClean="0"/>
              <a:t>Usual </a:t>
            </a:r>
            <a:r>
              <a:rPr lang="en-US" dirty="0"/>
              <a:t>theory produces equations. </a:t>
            </a:r>
            <a:endParaRPr lang="en-US" dirty="0" smtClean="0"/>
          </a:p>
          <a:p>
            <a:pPr lvl="1"/>
            <a:r>
              <a:rPr lang="en-US" dirty="0" smtClean="0"/>
              <a:t>How </a:t>
            </a:r>
            <a:r>
              <a:rPr lang="en-US" dirty="0"/>
              <a:t>do we go from numbers to "</a:t>
            </a:r>
            <a:r>
              <a:rPr lang="en-US" dirty="0" smtClean="0"/>
              <a:t>understandings" ?</a:t>
            </a:r>
            <a:endParaRPr lang="en-US" dirty="0"/>
          </a:p>
        </p:txBody>
      </p:sp>
    </p:spTree>
    <p:extLst>
      <p:ext uri="{BB962C8B-B14F-4D97-AF65-F5344CB8AC3E}">
        <p14:creationId xmlns:p14="http://schemas.microsoft.com/office/powerpoint/2010/main" val="2794421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Important Issues of this course</a:t>
            </a:r>
            <a:endParaRPr lang="en-US" dirty="0"/>
          </a:p>
        </p:txBody>
      </p:sp>
      <p:sp>
        <p:nvSpPr>
          <p:cNvPr id="3" name="内容占位符 2"/>
          <p:cNvSpPr>
            <a:spLocks noGrp="1"/>
          </p:cNvSpPr>
          <p:nvPr>
            <p:ph idx="1"/>
          </p:nvPr>
        </p:nvSpPr>
        <p:spPr/>
        <p:txBody>
          <a:bodyPr/>
          <a:lstStyle/>
          <a:p>
            <a:pPr lvl="0"/>
            <a:r>
              <a:rPr lang="en-US" dirty="0"/>
              <a:t>Programming and debugging techniques. How do we gain confidence that the computer code is correct: it is doing what we think it should be doing? </a:t>
            </a:r>
          </a:p>
          <a:p>
            <a:endParaRPr lang="en-US" dirty="0"/>
          </a:p>
        </p:txBody>
      </p:sp>
    </p:spTree>
    <p:extLst>
      <p:ext uri="{BB962C8B-B14F-4D97-AF65-F5344CB8AC3E}">
        <p14:creationId xmlns:p14="http://schemas.microsoft.com/office/powerpoint/2010/main" val="182726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Important things in this course</a:t>
            </a:r>
            <a:endParaRPr lang="en-US" dirty="0"/>
          </a:p>
        </p:txBody>
      </p:sp>
      <p:sp>
        <p:nvSpPr>
          <p:cNvPr id="3" name="内容占位符 2"/>
          <p:cNvSpPr>
            <a:spLocks noGrp="1"/>
          </p:cNvSpPr>
          <p:nvPr>
            <p:ph idx="1"/>
          </p:nvPr>
        </p:nvSpPr>
        <p:spPr/>
        <p:txBody>
          <a:bodyPr/>
          <a:lstStyle/>
          <a:p>
            <a:pPr lvl="0"/>
            <a:r>
              <a:rPr lang="en-US" dirty="0"/>
              <a:t>Research aspects. We will not treat a code as a black box. We will attempt to explain the logic behind why things are done in a particular way. </a:t>
            </a:r>
            <a:endParaRPr lang="en-US" dirty="0" smtClean="0"/>
          </a:p>
          <a:p>
            <a:pPr lvl="0"/>
            <a:r>
              <a:rPr lang="en-US" dirty="0" smtClean="0"/>
              <a:t>In </a:t>
            </a:r>
            <a:r>
              <a:rPr lang="en-US" dirty="0"/>
              <a:t>the class project you will be writing pieces of code. This is the way to understand how it all works and how to do research in the field. </a:t>
            </a:r>
          </a:p>
          <a:p>
            <a:endParaRPr lang="en-US" dirty="0"/>
          </a:p>
        </p:txBody>
      </p:sp>
    </p:spTree>
    <p:extLst>
      <p:ext uri="{BB962C8B-B14F-4D97-AF65-F5344CB8AC3E}">
        <p14:creationId xmlns:p14="http://schemas.microsoft.com/office/powerpoint/2010/main" val="1763740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5400</TotalTime>
  <Words>1697</Words>
  <Application>Microsoft Office PowerPoint</Application>
  <PresentationFormat>On-screen Show (4:3)</PresentationFormat>
  <Paragraphs>215</Paragraphs>
  <Slides>37</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宋体</vt:lpstr>
      <vt:lpstr>宋体</vt:lpstr>
      <vt:lpstr>Arial</vt:lpstr>
      <vt:lpstr>Calibri</vt:lpstr>
      <vt:lpstr>Cambria Math</vt:lpstr>
      <vt:lpstr>Symbol</vt:lpstr>
      <vt:lpstr>Times New Roman</vt:lpstr>
      <vt:lpstr>Wingdings</vt:lpstr>
      <vt:lpstr>Office 主题​​</vt:lpstr>
      <vt:lpstr>Photo Editor 照片</vt:lpstr>
      <vt:lpstr>Computational Physics (Lecture 2) </vt:lpstr>
      <vt:lpstr>Computer Simulation vs. Computer modeling </vt:lpstr>
      <vt:lpstr>PowerPoint Presentation</vt:lpstr>
      <vt:lpstr>Computer Simulation vs. Computer modeling </vt:lpstr>
      <vt:lpstr>Challenges in computational physics</vt:lpstr>
      <vt:lpstr>PowerPoint Presentation</vt:lpstr>
      <vt:lpstr>Challenges in Computational physics</vt:lpstr>
      <vt:lpstr>Important Issues of this course</vt:lpstr>
      <vt:lpstr>Important things in this course</vt:lpstr>
      <vt:lpstr>Important things in this course</vt:lpstr>
      <vt:lpstr>Arrangement of the course</vt:lpstr>
      <vt:lpstr>Random processes</vt:lpstr>
      <vt:lpstr>Random number generation </vt:lpstr>
      <vt:lpstr>Desired properties of random numbers </vt:lpstr>
      <vt:lpstr>PowerPoint Presentation</vt:lpstr>
      <vt:lpstr>Tables of Random Numbers </vt:lpstr>
      <vt:lpstr>PowerPoint Presentation</vt:lpstr>
      <vt:lpstr>PowerPoint Presentation</vt:lpstr>
      <vt:lpstr>PowerPoint Presentation</vt:lpstr>
      <vt:lpstr>Introduction to Crystal structure Reference books: Any solid state physics text books, Kittel’s or Kun Huang’s for example.</vt:lpstr>
      <vt:lpstr>Crystal structure</vt:lpstr>
      <vt:lpstr>Bravais Lattices</vt:lpstr>
      <vt:lpstr>The choice of the primitive vectors is unique or not?</vt:lpstr>
      <vt:lpstr>Unit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97</cp:revision>
  <dcterms:created xsi:type="dcterms:W3CDTF">2014-01-05T10:31:17Z</dcterms:created>
  <dcterms:modified xsi:type="dcterms:W3CDTF">2020-09-10T10:33:52Z</dcterms:modified>
</cp:coreProperties>
</file>